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64" r:id="rId3"/>
    <p:sldId id="298" r:id="rId4"/>
    <p:sldId id="292" r:id="rId5"/>
    <p:sldId id="297" r:id="rId6"/>
    <p:sldId id="273" r:id="rId7"/>
    <p:sldId id="281" r:id="rId8"/>
    <p:sldId id="294" r:id="rId9"/>
    <p:sldId id="302" r:id="rId10"/>
    <p:sldId id="299" r:id="rId11"/>
    <p:sldId id="256" r:id="rId12"/>
    <p:sldId id="301" r:id="rId13"/>
    <p:sldId id="266" r:id="rId14"/>
    <p:sldId id="303" r:id="rId15"/>
    <p:sldId id="307" r:id="rId16"/>
    <p:sldId id="311" r:id="rId17"/>
    <p:sldId id="310" r:id="rId18"/>
    <p:sldId id="308" r:id="rId19"/>
    <p:sldId id="305" r:id="rId20"/>
    <p:sldId id="304" r:id="rId21"/>
    <p:sldId id="306" r:id="rId22"/>
    <p:sldId id="309"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5C025C-089B-F9DE-17BF-93B6804AB8CD}" name="Ankita Mohanty" initials="AM" userId="Ankita Mohanty"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404" autoAdjust="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3B4202-EDF3-4103-8A4D-E4FC3F56251A}" type="datetimeFigureOut">
              <a:rPr lang="en-GB" smtClean="0"/>
              <a:t>06/05/2023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D6535-B63C-44F3-A0FA-502EBED0B98A}" type="slidenum">
              <a:rPr lang="en-GB" smtClean="0"/>
              <a:t>‹#›</a:t>
            </a:fld>
            <a:endParaRPr lang="en-GB"/>
          </a:p>
        </p:txBody>
      </p:sp>
    </p:spTree>
    <p:extLst>
      <p:ext uri="{BB962C8B-B14F-4D97-AF65-F5344CB8AC3E}">
        <p14:creationId xmlns:p14="http://schemas.microsoft.com/office/powerpoint/2010/main" val="993695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6535-B63C-44F3-A0FA-502EBED0B98A}" type="slidenum">
              <a:rPr lang="en-GB" smtClean="0"/>
              <a:t>3</a:t>
            </a:fld>
            <a:endParaRPr lang="en-GB"/>
          </a:p>
        </p:txBody>
      </p:sp>
    </p:spTree>
    <p:extLst>
      <p:ext uri="{BB962C8B-B14F-4D97-AF65-F5344CB8AC3E}">
        <p14:creationId xmlns:p14="http://schemas.microsoft.com/office/powerpoint/2010/main" val="5903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CSV file: The code creates a new CSV file using the open() function and the 'w' mode. It then creates a csv writer object using the </a:t>
            </a:r>
            <a:r>
              <a:rPr lang="en-US" dirty="0" err="1"/>
              <a:t>csv.writer</a:t>
            </a:r>
            <a:r>
              <a:rPr lang="en-US" dirty="0"/>
              <a:t>() function and specifies the delimiter for the CSV file as a newline. Finally, it writes a header row to the CSV file containing the column names 'Filename', 'SD', 'Mean', and '</a:t>
            </a:r>
            <a:r>
              <a:rPr lang="en-US" dirty="0" err="1"/>
              <a:t>Array_NOP</a:t>
            </a:r>
            <a:r>
              <a:rPr lang="en-US" dirty="0"/>
              <a:t>'.</a:t>
            </a:r>
          </a:p>
          <a:p>
            <a:endParaRPr lang="en-GB" dirty="0"/>
          </a:p>
        </p:txBody>
      </p:sp>
      <p:sp>
        <p:nvSpPr>
          <p:cNvPr id="4" name="Slide Number Placeholder 3"/>
          <p:cNvSpPr>
            <a:spLocks noGrp="1"/>
          </p:cNvSpPr>
          <p:nvPr>
            <p:ph type="sldNum" sz="quarter" idx="5"/>
          </p:nvPr>
        </p:nvSpPr>
        <p:spPr/>
        <p:txBody>
          <a:bodyPr/>
          <a:lstStyle/>
          <a:p>
            <a:fld id="{C70D6535-B63C-44F3-A0FA-502EBED0B98A}" type="slidenum">
              <a:rPr lang="en-GB" smtClean="0"/>
              <a:t>7</a:t>
            </a:fld>
            <a:endParaRPr lang="en-GB"/>
          </a:p>
        </p:txBody>
      </p:sp>
    </p:spTree>
    <p:extLst>
      <p:ext uri="{BB962C8B-B14F-4D97-AF65-F5344CB8AC3E}">
        <p14:creationId xmlns:p14="http://schemas.microsoft.com/office/powerpoint/2010/main" val="365479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Count particles-</a:t>
            </a:r>
            <a:r>
              <a:rPr lang="en-US" dirty="0"/>
              <a:t> It uses the labels of the connected components to count the number of particles that intersect each line. It then calculates the mean and standard deviation of the total number of particles.</a:t>
            </a:r>
          </a:p>
          <a:p>
            <a:endParaRPr lang="en-GB" dirty="0"/>
          </a:p>
        </p:txBody>
      </p:sp>
      <p:sp>
        <p:nvSpPr>
          <p:cNvPr id="4" name="Slide Number Placeholder 3"/>
          <p:cNvSpPr>
            <a:spLocks noGrp="1"/>
          </p:cNvSpPr>
          <p:nvPr>
            <p:ph type="sldNum" sz="quarter" idx="5"/>
          </p:nvPr>
        </p:nvSpPr>
        <p:spPr/>
        <p:txBody>
          <a:bodyPr/>
          <a:lstStyle/>
          <a:p>
            <a:fld id="{C70D6535-B63C-44F3-A0FA-502EBED0B98A}" type="slidenum">
              <a:rPr lang="en-GB" smtClean="0"/>
              <a:t>8</a:t>
            </a:fld>
            <a:endParaRPr lang="en-GB"/>
          </a:p>
        </p:txBody>
      </p:sp>
    </p:spTree>
    <p:extLst>
      <p:ext uri="{BB962C8B-B14F-4D97-AF65-F5344CB8AC3E}">
        <p14:creationId xmlns:p14="http://schemas.microsoft.com/office/powerpoint/2010/main" val="3493742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084F-A2CB-CF64-453F-EB577E784B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4559192-E34D-B5F3-9BDD-BE9520A7AE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782F3B2-C111-DC39-FC57-153493FD94C1}"/>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5" name="Footer Placeholder 4">
            <a:extLst>
              <a:ext uri="{FF2B5EF4-FFF2-40B4-BE49-F238E27FC236}">
                <a16:creationId xmlns:a16="http://schemas.microsoft.com/office/drawing/2014/main" id="{FE829D02-71F8-505E-AFDA-2A59631595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DAEF65-78E8-9A3D-A6CA-4EDB48019E7A}"/>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3389110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C19B-6103-1D02-01E3-0A080272727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09B7A4D-9440-29A3-1DCA-B6838998D1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C80830-4E61-0D37-90AC-44F1DE70DB83}"/>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5" name="Footer Placeholder 4">
            <a:extLst>
              <a:ext uri="{FF2B5EF4-FFF2-40B4-BE49-F238E27FC236}">
                <a16:creationId xmlns:a16="http://schemas.microsoft.com/office/drawing/2014/main" id="{82300D48-1C23-E9A6-F964-0A6EE64D9E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D0332D-D35C-3764-A428-74C9EFF85657}"/>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2377619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E67666-2D5A-F58C-19A2-275C62B9FB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2F889AA-5316-DDDD-557D-FB03001FA6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A8F964-CCF2-54E2-E562-2277A3C821AA}"/>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5" name="Footer Placeholder 4">
            <a:extLst>
              <a:ext uri="{FF2B5EF4-FFF2-40B4-BE49-F238E27FC236}">
                <a16:creationId xmlns:a16="http://schemas.microsoft.com/office/drawing/2014/main" id="{DCADF001-7C7C-24DD-3983-1A04572451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8FAFD9-C04B-187B-D2FB-47E5B9B93C13}"/>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2370075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16BA-9788-459E-1F9B-D60699E820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4217359-C4B0-6636-B900-4D6E179A9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BB2E17A-A9DD-62A4-6120-B149B9F62FED}"/>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5" name="Footer Placeholder 4">
            <a:extLst>
              <a:ext uri="{FF2B5EF4-FFF2-40B4-BE49-F238E27FC236}">
                <a16:creationId xmlns:a16="http://schemas.microsoft.com/office/drawing/2014/main" id="{5EC707AE-F526-FEDD-1610-0660FFB07D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8BF6D9-10FD-8E6D-111C-D8787760D9BE}"/>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921558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7BB4-30E3-9FC0-D0C0-5840DC271C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744DEF-7522-4742-3ECD-DCDA1E12BB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329E9C-ECB5-3019-CE86-F6DCF782D37F}"/>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5" name="Footer Placeholder 4">
            <a:extLst>
              <a:ext uri="{FF2B5EF4-FFF2-40B4-BE49-F238E27FC236}">
                <a16:creationId xmlns:a16="http://schemas.microsoft.com/office/drawing/2014/main" id="{2D5F5FCA-6844-5C96-BA0A-8CACE63B8C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2C74D-A30E-8A2D-F3B7-331F81EC9FCE}"/>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2685912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7D03-6DD0-13B1-CB49-A5F92072EB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C779D4-964A-38E8-C081-874F1C7A0E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58578A-9813-96BD-FCC4-29C9AB7AC7F9}"/>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5" name="Footer Placeholder 4">
            <a:extLst>
              <a:ext uri="{FF2B5EF4-FFF2-40B4-BE49-F238E27FC236}">
                <a16:creationId xmlns:a16="http://schemas.microsoft.com/office/drawing/2014/main" id="{A7B3EB21-5DD6-640E-8A06-B99DAAB728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B061E3-D441-CBBE-9FBD-A1E256AF3CCB}"/>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1910162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8A49-D2DE-1C6F-152F-6D363F2F388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0C74E3-921C-937D-2E26-55F7F1B609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D1CA370-3C5F-5D14-D15C-C5989AACDC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18F0D7E-AB3B-111F-3EB7-F7CCCCE1B872}"/>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6" name="Footer Placeholder 5">
            <a:extLst>
              <a:ext uri="{FF2B5EF4-FFF2-40B4-BE49-F238E27FC236}">
                <a16:creationId xmlns:a16="http://schemas.microsoft.com/office/drawing/2014/main" id="{5212C445-3CE0-E1EA-ED34-18E7139904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C2DAF6-4D4A-6431-D287-B99602CF69C1}"/>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3859573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F723-0CDF-1753-F102-B08ABD1B944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4AA3DF3-AE1E-75D2-6A98-4B4A23C6BE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8ADDD1-15E7-99A3-47F6-818BBEF3F0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E24917A-EDED-283C-7984-F848671B24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55BC25-E1DA-A21D-C677-D8CDB1FD1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A3F6B3E-BBC4-FE16-238E-5F931686A67D}"/>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8" name="Footer Placeholder 7">
            <a:extLst>
              <a:ext uri="{FF2B5EF4-FFF2-40B4-BE49-F238E27FC236}">
                <a16:creationId xmlns:a16="http://schemas.microsoft.com/office/drawing/2014/main" id="{971CBF1B-3BC9-5D69-2F8A-794D758B77A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94DEDF-53D7-FA50-E42D-2E26C039EA3E}"/>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622942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B04D-BD61-4F21-563C-58D80A850BE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D323FD1-F4E6-0CB5-27F3-625EE279E9B5}"/>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4" name="Footer Placeholder 3">
            <a:extLst>
              <a:ext uri="{FF2B5EF4-FFF2-40B4-BE49-F238E27FC236}">
                <a16:creationId xmlns:a16="http://schemas.microsoft.com/office/drawing/2014/main" id="{A8BD0E1A-754E-96FB-BF1C-7559AB411ED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439ED7B-D81F-6D31-3574-80EBC465C6C9}"/>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510547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51A52E-9623-D006-38F8-9AF9541B7507}"/>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3" name="Footer Placeholder 2">
            <a:extLst>
              <a:ext uri="{FF2B5EF4-FFF2-40B4-BE49-F238E27FC236}">
                <a16:creationId xmlns:a16="http://schemas.microsoft.com/office/drawing/2014/main" id="{33724582-8BEF-45FA-7077-A6294F293B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67890D6-6523-9612-2602-6D285510621F}"/>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951861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663E2-CD7C-55D7-A5A2-60D88A8D54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36A8727-1EAF-6A60-1D7A-35EF8C65F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45F748F-506E-4A49-9F3C-7B0544FD8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87853-1792-D048-ADCD-1BEA5F8D634C}"/>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6" name="Footer Placeholder 5">
            <a:extLst>
              <a:ext uri="{FF2B5EF4-FFF2-40B4-BE49-F238E27FC236}">
                <a16:creationId xmlns:a16="http://schemas.microsoft.com/office/drawing/2014/main" id="{4B58F53C-4429-1EA6-FC78-FFADD11959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7716B6-EA86-B7CC-EC26-F8F65FF1CDA4}"/>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761734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457E-6AA5-D1C7-E06E-EAFEFC8558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124B1A-EFF3-2901-D22B-C90D3F7639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3B372B-84AA-C3D8-11C7-A9E0EC55F9DA}"/>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5" name="Footer Placeholder 4">
            <a:extLst>
              <a:ext uri="{FF2B5EF4-FFF2-40B4-BE49-F238E27FC236}">
                <a16:creationId xmlns:a16="http://schemas.microsoft.com/office/drawing/2014/main" id="{B9169EAE-CF6D-B82C-3E09-93FB2442F3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F3830F-DDF3-C896-E196-DA5314E04AE5}"/>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3497065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0E6C-F012-7E48-7BD5-51A119CD2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6B440A9-B3DF-9B94-5611-CA73647361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081EC2A-C29A-01AE-D669-B040245CF3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AEC8C-AF02-5063-720F-21934AE5C8BE}"/>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6" name="Footer Placeholder 5">
            <a:extLst>
              <a:ext uri="{FF2B5EF4-FFF2-40B4-BE49-F238E27FC236}">
                <a16:creationId xmlns:a16="http://schemas.microsoft.com/office/drawing/2014/main" id="{914E2C89-FFD2-18AA-A1CA-A20E6BEA7C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D6A34F-5E3B-92E1-82F0-042BBCD51B68}"/>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245233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EF21-CD84-9179-CBFB-B87A58EFC03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D931BF-25AC-999B-C831-6CF3360FBE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C8698E-7824-1DFF-DA29-DC3F978F8D1E}"/>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5" name="Footer Placeholder 4">
            <a:extLst>
              <a:ext uri="{FF2B5EF4-FFF2-40B4-BE49-F238E27FC236}">
                <a16:creationId xmlns:a16="http://schemas.microsoft.com/office/drawing/2014/main" id="{9487B0B9-8E0D-8B31-8A9C-68911E2FAD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D710D3-9938-891B-718A-F4B072DA1709}"/>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3101841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F8249B-5181-BC2D-A8AD-C7BC31D62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074F11F-4DB6-E426-62A8-6EF32BA40E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5D2421-568B-715A-489F-9F81C3D4AAF3}"/>
              </a:ext>
            </a:extLst>
          </p:cNvPr>
          <p:cNvSpPr>
            <a:spLocks noGrp="1"/>
          </p:cNvSpPr>
          <p:nvPr>
            <p:ph type="dt" sz="half" idx="10"/>
          </p:nvPr>
        </p:nvSpPr>
        <p:spPr/>
        <p:txBody>
          <a:bodyPr/>
          <a:lstStyle/>
          <a:p>
            <a:fld id="{5F842884-C060-4BA0-A2F5-47A981AB9491}" type="datetimeFigureOut">
              <a:rPr lang="en-GB" smtClean="0"/>
              <a:t>06/05/2023</a:t>
            </a:fld>
            <a:endParaRPr lang="en-GB"/>
          </a:p>
        </p:txBody>
      </p:sp>
      <p:sp>
        <p:nvSpPr>
          <p:cNvPr id="5" name="Footer Placeholder 4">
            <a:extLst>
              <a:ext uri="{FF2B5EF4-FFF2-40B4-BE49-F238E27FC236}">
                <a16:creationId xmlns:a16="http://schemas.microsoft.com/office/drawing/2014/main" id="{E1358B13-64E0-B8D9-7454-A6EE7D7D7E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445531-301D-EB8D-BCC7-A37844985DCE}"/>
              </a:ext>
            </a:extLst>
          </p:cNvPr>
          <p:cNvSpPr>
            <a:spLocks noGrp="1"/>
          </p:cNvSpPr>
          <p:nvPr>
            <p:ph type="sldNum" sz="quarter" idx="12"/>
          </p:nvPr>
        </p:nvSpPr>
        <p:spPr/>
        <p:txBody>
          <a:bodyPr/>
          <a:lstStyle/>
          <a:p>
            <a:fld id="{731827C8-0DE9-413F-949E-78468D11DC3C}" type="slidenum">
              <a:rPr lang="en-GB" smtClean="0"/>
              <a:t>‹#›</a:t>
            </a:fld>
            <a:endParaRPr lang="en-GB"/>
          </a:p>
        </p:txBody>
      </p:sp>
    </p:spTree>
    <p:extLst>
      <p:ext uri="{BB962C8B-B14F-4D97-AF65-F5344CB8AC3E}">
        <p14:creationId xmlns:p14="http://schemas.microsoft.com/office/powerpoint/2010/main" val="2117307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45F6-0691-751F-F1BD-B10007F829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17AA9B-B0CC-9022-5A03-F561589457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2C4F5D-1B50-C6B1-B4AE-3DF6B6B78378}"/>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5" name="Footer Placeholder 4">
            <a:extLst>
              <a:ext uri="{FF2B5EF4-FFF2-40B4-BE49-F238E27FC236}">
                <a16:creationId xmlns:a16="http://schemas.microsoft.com/office/drawing/2014/main" id="{F9896569-7A20-C6DB-9623-3E85D999C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A6FC3B-132A-7701-6451-7BD078125A05}"/>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313578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0C2D-ADFB-C5CE-63B4-66CDAD182D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7E9DCE-088F-32B1-DE20-CBD3B75EE0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A9A287E-0362-F47B-6BCE-D59695656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951966E-095C-E456-AEF0-D89CA8CD6CD0}"/>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6" name="Footer Placeholder 5">
            <a:extLst>
              <a:ext uri="{FF2B5EF4-FFF2-40B4-BE49-F238E27FC236}">
                <a16:creationId xmlns:a16="http://schemas.microsoft.com/office/drawing/2014/main" id="{55414193-3156-7833-CC1D-9503D511E3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5441B8A-EF42-90E2-8530-B5C86D9B19BF}"/>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174005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2071-0C6D-662C-30FA-015620BC3BD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FF9B8EE-4335-CBB8-4848-8923D4C9AC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19F307-D935-FDDD-2E38-44916EB15A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B49F040-CEF0-F7BE-79D4-D12284DE3D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EB34D-C8CE-0113-D61E-6A87408DA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485EFA6-30CE-5F18-7B5D-391BD3342FD5}"/>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8" name="Footer Placeholder 7">
            <a:extLst>
              <a:ext uri="{FF2B5EF4-FFF2-40B4-BE49-F238E27FC236}">
                <a16:creationId xmlns:a16="http://schemas.microsoft.com/office/drawing/2014/main" id="{A1DC88B5-F1A7-D5AD-C98C-8C23F7F734E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F5D17D4-4127-D754-7866-AE369EC23188}"/>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2838447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A92C6-F6BB-6D71-F97F-FC7C685FA3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9AAE043-8C6B-9F1E-6F62-C540017AEFD6}"/>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4" name="Footer Placeholder 3">
            <a:extLst>
              <a:ext uri="{FF2B5EF4-FFF2-40B4-BE49-F238E27FC236}">
                <a16:creationId xmlns:a16="http://schemas.microsoft.com/office/drawing/2014/main" id="{8776FB05-9AE9-B4D8-1DAB-C5C8EF1C3A5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BC11BFC-7C28-CB56-D98A-1A865F4D2EBE}"/>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1286862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13369-EBF5-C648-EAD3-3E7D9D917123}"/>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3" name="Footer Placeholder 2">
            <a:extLst>
              <a:ext uri="{FF2B5EF4-FFF2-40B4-BE49-F238E27FC236}">
                <a16:creationId xmlns:a16="http://schemas.microsoft.com/office/drawing/2014/main" id="{F07A3DD8-DFB8-431F-AB42-F2A339BD0B2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C774897-EBDF-0B7F-BDAE-91C05302DD49}"/>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43356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0D03-81A1-AD62-B355-D7CE4EDE61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303AE1A-2E79-3F71-6D64-F04AA88A0F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BE192DE-D7B1-D461-8F6E-ABA928415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E06D43-7537-1D1A-0C96-C6F0892D88A4}"/>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6" name="Footer Placeholder 5">
            <a:extLst>
              <a:ext uri="{FF2B5EF4-FFF2-40B4-BE49-F238E27FC236}">
                <a16:creationId xmlns:a16="http://schemas.microsoft.com/office/drawing/2014/main" id="{2201802F-3AB2-AF63-99D1-98A58BAC17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FE72C3-D52F-443D-D2AC-CC1562F884C2}"/>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1895362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5C40-EC90-F1F7-12B3-63ECADE4FA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7F59FD2-4FCA-066D-EF44-507D248F53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9CC4576-D2B0-1584-330F-C130F6120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805DB3-8052-1456-88F8-E7BB1F0CB697}"/>
              </a:ext>
            </a:extLst>
          </p:cNvPr>
          <p:cNvSpPr>
            <a:spLocks noGrp="1"/>
          </p:cNvSpPr>
          <p:nvPr>
            <p:ph type="dt" sz="half" idx="10"/>
          </p:nvPr>
        </p:nvSpPr>
        <p:spPr/>
        <p:txBody>
          <a:bodyPr/>
          <a:lstStyle/>
          <a:p>
            <a:fld id="{BF152D76-E790-4CAB-9649-0191FCDC1B1C}" type="datetimeFigureOut">
              <a:rPr lang="en-GB" smtClean="0"/>
              <a:t>06/05/2023</a:t>
            </a:fld>
            <a:endParaRPr lang="en-GB"/>
          </a:p>
        </p:txBody>
      </p:sp>
      <p:sp>
        <p:nvSpPr>
          <p:cNvPr id="6" name="Footer Placeholder 5">
            <a:extLst>
              <a:ext uri="{FF2B5EF4-FFF2-40B4-BE49-F238E27FC236}">
                <a16:creationId xmlns:a16="http://schemas.microsoft.com/office/drawing/2014/main" id="{34DE3CD4-A5B5-48E5-C7C3-E77040164E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FAA493-174B-204E-8BA6-8036620FDACB}"/>
              </a:ext>
            </a:extLst>
          </p:cNvPr>
          <p:cNvSpPr>
            <a:spLocks noGrp="1"/>
          </p:cNvSpPr>
          <p:nvPr>
            <p:ph type="sldNum" sz="quarter" idx="12"/>
          </p:nvPr>
        </p:nvSpPr>
        <p:spPr/>
        <p:txBody>
          <a:bodyPr/>
          <a:lstStyle/>
          <a:p>
            <a:fld id="{9AFBF3E0-65B4-4132-AA89-7FB75CA0E471}" type="slidenum">
              <a:rPr lang="en-GB" smtClean="0"/>
              <a:t>‹#›</a:t>
            </a:fld>
            <a:endParaRPr lang="en-GB"/>
          </a:p>
        </p:txBody>
      </p:sp>
    </p:spTree>
    <p:extLst>
      <p:ext uri="{BB962C8B-B14F-4D97-AF65-F5344CB8AC3E}">
        <p14:creationId xmlns:p14="http://schemas.microsoft.com/office/powerpoint/2010/main" val="399070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E5DFDD-FF11-CAD4-971F-7989793F2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56F888-8CA8-9692-5469-F99C367865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3D9932-D973-29D0-E7BB-E1B264C081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2D76-E790-4CAB-9649-0191FCDC1B1C}" type="datetimeFigureOut">
              <a:rPr lang="en-GB" smtClean="0"/>
              <a:t>06/05/2023</a:t>
            </a:fld>
            <a:endParaRPr lang="en-GB"/>
          </a:p>
        </p:txBody>
      </p:sp>
      <p:sp>
        <p:nvSpPr>
          <p:cNvPr id="5" name="Footer Placeholder 4">
            <a:extLst>
              <a:ext uri="{FF2B5EF4-FFF2-40B4-BE49-F238E27FC236}">
                <a16:creationId xmlns:a16="http://schemas.microsoft.com/office/drawing/2014/main" id="{665B728F-1336-7DC8-483E-DD0DCBD178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6D7900A-7156-6AF3-DFA7-C96928BF9B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FBF3E0-65B4-4132-AA89-7FB75CA0E471}" type="slidenum">
              <a:rPr lang="en-GB" smtClean="0"/>
              <a:t>‹#›</a:t>
            </a:fld>
            <a:endParaRPr lang="en-GB"/>
          </a:p>
        </p:txBody>
      </p:sp>
    </p:spTree>
    <p:extLst>
      <p:ext uri="{BB962C8B-B14F-4D97-AF65-F5344CB8AC3E}">
        <p14:creationId xmlns:p14="http://schemas.microsoft.com/office/powerpoint/2010/main" val="505265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AA15F-08F6-3A3E-A005-5AD0DA84E2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7D6C019-7F77-AD8D-AD83-37656C5CAD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605E4A-EE2F-7EF0-4A9F-C5F6B1E436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842884-C060-4BA0-A2F5-47A981AB9491}" type="datetimeFigureOut">
              <a:rPr lang="en-GB" smtClean="0"/>
              <a:t>06/05/2023</a:t>
            </a:fld>
            <a:endParaRPr lang="en-GB"/>
          </a:p>
        </p:txBody>
      </p:sp>
      <p:sp>
        <p:nvSpPr>
          <p:cNvPr id="5" name="Footer Placeholder 4">
            <a:extLst>
              <a:ext uri="{FF2B5EF4-FFF2-40B4-BE49-F238E27FC236}">
                <a16:creationId xmlns:a16="http://schemas.microsoft.com/office/drawing/2014/main" id="{5D39B64D-60FB-FC19-56A7-39FA23E90E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2563CBE-204E-0F07-4FC3-2D5B834A5E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827C8-0DE9-413F-949E-78468D11DC3C}" type="slidenum">
              <a:rPr lang="en-GB" smtClean="0"/>
              <a:t>‹#›</a:t>
            </a:fld>
            <a:endParaRPr lang="en-GB"/>
          </a:p>
        </p:txBody>
      </p:sp>
    </p:spTree>
    <p:extLst>
      <p:ext uri="{BB962C8B-B14F-4D97-AF65-F5344CB8AC3E}">
        <p14:creationId xmlns:p14="http://schemas.microsoft.com/office/powerpoint/2010/main" val="3948026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Relationship Id="rId1" Type="http://schemas.openxmlformats.org/officeDocument/2006/relationships/slideLayout" Target="../slideLayouts/slideLayout18.xml"/><Relationship Id="rId5" Type="http://schemas.openxmlformats.org/officeDocument/2006/relationships/image" Target="../media/image12.t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Google Shape;160;p1">
            <a:extLst>
              <a:ext uri="{FF2B5EF4-FFF2-40B4-BE49-F238E27FC236}">
                <a16:creationId xmlns:a16="http://schemas.microsoft.com/office/drawing/2014/main" id="{1817A77D-52AB-C3A9-7737-EE9CFAE2CBA4}"/>
              </a:ext>
            </a:extLst>
          </p:cNvPr>
          <p:cNvSpPr txBox="1"/>
          <p:nvPr/>
        </p:nvSpPr>
        <p:spPr>
          <a:xfrm>
            <a:off x="96012" y="2299287"/>
            <a:ext cx="11999975" cy="1751162"/>
          </a:xfrm>
          <a:prstGeom prst="rect">
            <a:avLst/>
          </a:prstGeom>
          <a:noFill/>
          <a:ln>
            <a:noFill/>
          </a:ln>
        </p:spPr>
        <p:txBody>
          <a:bodyPr spcFirstLastPara="1" wrap="square" lIns="65084" tIns="32533" rIns="65084" bIns="32533" anchor="ctr" anchorCtr="0">
            <a:noAutofit/>
          </a:bodyPr>
          <a:lstStyle/>
          <a:p>
            <a:pPr marL="0" marR="0" lvl="0" indent="0" algn="ctr" defTabSz="914400" rtl="0" eaLnBrk="1" fontAlgn="auto" latinLnBrk="0" hangingPunct="1">
              <a:lnSpc>
                <a:spcPct val="90000"/>
              </a:lnSpc>
              <a:spcBef>
                <a:spcPts val="0"/>
              </a:spcBef>
              <a:spcAft>
                <a:spcPts val="0"/>
              </a:spcAft>
              <a:buClr>
                <a:prstClr val="white"/>
              </a:buClr>
              <a:buSzPts val="5491"/>
              <a:buFontTx/>
              <a:buNone/>
              <a:tabLst/>
              <a:defRPr/>
            </a:pPr>
            <a:endParaRPr kumimoji="0" lang="en-US" sz="2800" b="1" i="0" u="none" strike="noStrike" kern="1200" cap="none" spc="0" normalizeH="0" baseline="0" noProof="0" dirty="0">
              <a:ln>
                <a:noFill/>
              </a:ln>
              <a:solidFill>
                <a:prstClr val="white"/>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0" marR="0" lvl="0" indent="0" algn="ctr" defTabSz="914400" rtl="0" eaLnBrk="1" fontAlgn="auto" latinLnBrk="0" hangingPunct="1">
              <a:lnSpc>
                <a:spcPct val="90000"/>
              </a:lnSpc>
              <a:spcBef>
                <a:spcPts val="0"/>
              </a:spcBef>
              <a:spcAft>
                <a:spcPts val="0"/>
              </a:spcAft>
              <a:buClr>
                <a:prstClr val="white"/>
              </a:buClr>
              <a:buSzPts val="5491"/>
              <a:buFontTx/>
              <a:buNone/>
              <a:tabLst/>
              <a:defRPr/>
            </a:pPr>
            <a:endPar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Times New Roman"/>
              <a:cs typeface="Times New Roman" panose="02020603050405020304" pitchFamily="18" charset="0"/>
              <a:sym typeface="Times New Roman"/>
            </a:endParaRPr>
          </a:p>
          <a:p>
            <a:pPr marL="0" marR="0" lvl="0" indent="0" algn="ctr" defTabSz="914400" rtl="0" eaLnBrk="1" fontAlgn="auto" latinLnBrk="0" hangingPunct="1">
              <a:lnSpc>
                <a:spcPct val="90000"/>
              </a:lnSpc>
              <a:spcBef>
                <a:spcPts val="0"/>
              </a:spcBef>
              <a:spcAft>
                <a:spcPts val="0"/>
              </a:spcAft>
              <a:buClr>
                <a:prstClr val="white"/>
              </a:buClr>
              <a:buSzPts val="5491"/>
              <a:buFontTx/>
              <a:buNone/>
              <a:tabLst/>
              <a:defRPr/>
            </a:pPr>
            <a:r>
              <a:rPr kumimoji="0" lang="en-US" sz="2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Particle size distribution analysis in a Aluminium Metal Matrix Composites(MMC) reinforced with Glass Powder</a:t>
            </a:r>
            <a:endParaRPr kumimoji="0" sz="4800" b="1" i="0" u="none" strike="noStrike" kern="1200" cap="none" spc="0" normalizeH="0" baseline="0" noProof="0" dirty="0">
              <a:ln>
                <a:noFill/>
              </a:ln>
              <a:solidFill>
                <a:prstClr val="white"/>
              </a:solidFill>
              <a:effectLst/>
              <a:uLnTx/>
              <a:uFillTx/>
              <a:latin typeface="Times New Roman" panose="02020603050405020304" pitchFamily="18" charset="0"/>
              <a:ea typeface="Times New Roman"/>
              <a:cs typeface="Times New Roman" panose="02020603050405020304" pitchFamily="18" charset="0"/>
              <a:sym typeface="Times New Roman"/>
            </a:endParaRPr>
          </a:p>
        </p:txBody>
      </p:sp>
      <p:pic>
        <p:nvPicPr>
          <p:cNvPr id="9" name="Picture 8">
            <a:extLst>
              <a:ext uri="{FF2B5EF4-FFF2-40B4-BE49-F238E27FC236}">
                <a16:creationId xmlns:a16="http://schemas.microsoft.com/office/drawing/2014/main" id="{0B3276EC-0D7B-52C5-39CD-5BE932E38E11}"/>
              </a:ext>
            </a:extLst>
          </p:cNvPr>
          <p:cNvPicPr>
            <a:picLocks noChangeAspect="1"/>
          </p:cNvPicPr>
          <p:nvPr/>
        </p:nvPicPr>
        <p:blipFill rotWithShape="1">
          <a:blip r:embed="rId2"/>
          <a:srcRect b="33568"/>
          <a:stretch/>
        </p:blipFill>
        <p:spPr>
          <a:xfrm>
            <a:off x="4023451" y="325671"/>
            <a:ext cx="2176040" cy="1320123"/>
          </a:xfrm>
          <a:prstGeom prst="rect">
            <a:avLst/>
          </a:prstGeom>
          <a:noFill/>
        </p:spPr>
      </p:pic>
      <p:pic>
        <p:nvPicPr>
          <p:cNvPr id="12" name="Google Shape;165;p1">
            <a:extLst>
              <a:ext uri="{FF2B5EF4-FFF2-40B4-BE49-F238E27FC236}">
                <a16:creationId xmlns:a16="http://schemas.microsoft.com/office/drawing/2014/main" id="{B9459F82-50D4-E37E-EBD2-C4FC9F01F3DE}"/>
              </a:ext>
            </a:extLst>
          </p:cNvPr>
          <p:cNvPicPr preferRelativeResize="0"/>
          <p:nvPr/>
        </p:nvPicPr>
        <p:blipFill rotWithShape="1">
          <a:blip r:embed="rId3">
            <a:alphaModFix/>
          </a:blip>
          <a:srcRect l="16156" r="-1198"/>
          <a:stretch/>
        </p:blipFill>
        <p:spPr>
          <a:xfrm>
            <a:off x="5703974" y="501726"/>
            <a:ext cx="2714889" cy="487907"/>
          </a:xfrm>
          <a:prstGeom prst="rect">
            <a:avLst/>
          </a:prstGeom>
          <a:solidFill>
            <a:schemeClr val="bg1"/>
          </a:solidFill>
          <a:ln>
            <a:noFill/>
          </a:ln>
        </p:spPr>
      </p:pic>
      <p:sp>
        <p:nvSpPr>
          <p:cNvPr id="13" name="TextBox 12">
            <a:extLst>
              <a:ext uri="{FF2B5EF4-FFF2-40B4-BE49-F238E27FC236}">
                <a16:creationId xmlns:a16="http://schemas.microsoft.com/office/drawing/2014/main" id="{85FD1E5A-F191-CC73-02D7-10135DE408EE}"/>
              </a:ext>
            </a:extLst>
          </p:cNvPr>
          <p:cNvSpPr txBox="1"/>
          <p:nvPr/>
        </p:nvSpPr>
        <p:spPr>
          <a:xfrm>
            <a:off x="2519445" y="1776067"/>
            <a:ext cx="7674922" cy="5232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CME 502- Mathematical Analysis and Modelling</a:t>
            </a:r>
            <a:endParaRPr kumimoji="0" lang="en-GB" sz="28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 name="TextBox 13">
            <a:extLst>
              <a:ext uri="{FF2B5EF4-FFF2-40B4-BE49-F238E27FC236}">
                <a16:creationId xmlns:a16="http://schemas.microsoft.com/office/drawing/2014/main" id="{71436A8F-7FEA-2046-0FB3-6DC6F64D39EC}"/>
              </a:ext>
            </a:extLst>
          </p:cNvPr>
          <p:cNvSpPr txBox="1"/>
          <p:nvPr/>
        </p:nvSpPr>
        <p:spPr>
          <a:xfrm>
            <a:off x="2932980" y="4573669"/>
            <a:ext cx="617651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Presented by –Ankita Mohanty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Date- 04/05/23</a:t>
            </a:r>
            <a:endParaRPr kumimoji="0" lang="en-GB" sz="2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34463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9ED87-274B-C84A-7666-8BCF4A79FA7B}"/>
              </a:ext>
            </a:extLst>
          </p:cNvPr>
          <p:cNvPicPr>
            <a:picLocks noChangeAspect="1"/>
          </p:cNvPicPr>
          <p:nvPr/>
        </p:nvPicPr>
        <p:blipFill>
          <a:blip r:embed="rId2"/>
          <a:stretch>
            <a:fillRect/>
          </a:stretch>
        </p:blipFill>
        <p:spPr>
          <a:xfrm>
            <a:off x="4826359" y="739147"/>
            <a:ext cx="3919311" cy="2917184"/>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893D600C-345A-08A2-2B71-DA2F25E980A8}"/>
              </a:ext>
            </a:extLst>
          </p:cNvPr>
          <p:cNvPicPr>
            <a:picLocks noChangeAspect="1"/>
          </p:cNvPicPr>
          <p:nvPr/>
        </p:nvPicPr>
        <p:blipFill>
          <a:blip r:embed="rId3"/>
          <a:stretch>
            <a:fillRect/>
          </a:stretch>
        </p:blipFill>
        <p:spPr>
          <a:xfrm>
            <a:off x="188849" y="793239"/>
            <a:ext cx="4508919" cy="2917184"/>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B4B7D9AA-B3C1-2D28-0489-879E7AA32D57}"/>
              </a:ext>
            </a:extLst>
          </p:cNvPr>
          <p:cNvSpPr txBox="1">
            <a:spLocks/>
          </p:cNvSpPr>
          <p:nvPr/>
        </p:nvSpPr>
        <p:spPr>
          <a:xfrm>
            <a:off x="105109" y="69264"/>
            <a:ext cx="11981782" cy="612223"/>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RESULTS</a:t>
            </a:r>
          </a:p>
        </p:txBody>
      </p:sp>
      <p:sp>
        <p:nvSpPr>
          <p:cNvPr id="4" name="Content Placeholder 2">
            <a:extLst>
              <a:ext uri="{FF2B5EF4-FFF2-40B4-BE49-F238E27FC236}">
                <a16:creationId xmlns:a16="http://schemas.microsoft.com/office/drawing/2014/main" id="{F04E0627-ADD8-8227-1135-5A4BBD0F2C8B}"/>
              </a:ext>
            </a:extLst>
          </p:cNvPr>
          <p:cNvSpPr txBox="1">
            <a:spLocks/>
          </p:cNvSpPr>
          <p:nvPr/>
        </p:nvSpPr>
        <p:spPr>
          <a:xfrm>
            <a:off x="8720942" y="1127224"/>
            <a:ext cx="3365949" cy="2709733"/>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Wingdings" panose="05000000000000000000" pitchFamily="2" charset="2"/>
              <a:buChar char="q"/>
            </a:pPr>
            <a:r>
              <a:rPr lang="en-US" sz="2900" dirty="0"/>
              <a:t>The code creates the grid and counts the number of particles intersecting per line, mean, and standard deviation and saves it in a CSV file.</a:t>
            </a:r>
          </a:p>
          <a:p>
            <a:pPr marL="285750" indent="-285750" algn="just">
              <a:buFont typeface="Wingdings" panose="05000000000000000000" pitchFamily="2" charset="2"/>
              <a:buChar char="q"/>
            </a:pPr>
            <a:r>
              <a:rPr lang="en-US" sz="2900" dirty="0"/>
              <a:t>The processed image is also saved in another output folder.</a:t>
            </a:r>
          </a:p>
          <a:p>
            <a:endParaRPr lang="en-GB" dirty="0"/>
          </a:p>
        </p:txBody>
      </p:sp>
      <p:sp>
        <p:nvSpPr>
          <p:cNvPr id="5" name="TextBox 4">
            <a:extLst>
              <a:ext uri="{FF2B5EF4-FFF2-40B4-BE49-F238E27FC236}">
                <a16:creationId xmlns:a16="http://schemas.microsoft.com/office/drawing/2014/main" id="{89E88F1B-B5B3-314D-C67F-65A3F530460D}"/>
              </a:ext>
            </a:extLst>
          </p:cNvPr>
          <p:cNvSpPr txBox="1"/>
          <p:nvPr/>
        </p:nvSpPr>
        <p:spPr>
          <a:xfrm>
            <a:off x="-14986" y="803000"/>
            <a:ext cx="301686" cy="369332"/>
          </a:xfrm>
          <a:prstGeom prst="rect">
            <a:avLst/>
          </a:prstGeom>
          <a:noFill/>
          <a:ln>
            <a:solidFill>
              <a:srgbClr val="C00000"/>
            </a:solidFill>
          </a:ln>
        </p:spPr>
        <p:txBody>
          <a:bodyPr wrap="none" rtlCol="0">
            <a:spAutoFit/>
          </a:bodyPr>
          <a:lstStyle/>
          <a:p>
            <a:r>
              <a:rPr lang="en-IN" b="1" dirty="0"/>
              <a:t>1</a:t>
            </a:r>
            <a:endParaRPr lang="en-GB" b="1" dirty="0"/>
          </a:p>
        </p:txBody>
      </p:sp>
      <p:sp>
        <p:nvSpPr>
          <p:cNvPr id="6" name="TextBox 5">
            <a:extLst>
              <a:ext uri="{FF2B5EF4-FFF2-40B4-BE49-F238E27FC236}">
                <a16:creationId xmlns:a16="http://schemas.microsoft.com/office/drawing/2014/main" id="{8685FC3F-2D23-20C0-9DA9-6A848289F67F}"/>
              </a:ext>
            </a:extLst>
          </p:cNvPr>
          <p:cNvSpPr txBox="1"/>
          <p:nvPr/>
        </p:nvSpPr>
        <p:spPr>
          <a:xfrm>
            <a:off x="38006" y="3486723"/>
            <a:ext cx="301686" cy="369332"/>
          </a:xfrm>
          <a:prstGeom prst="rect">
            <a:avLst/>
          </a:prstGeom>
          <a:noFill/>
          <a:ln>
            <a:solidFill>
              <a:srgbClr val="C00000"/>
            </a:solidFill>
          </a:ln>
        </p:spPr>
        <p:txBody>
          <a:bodyPr wrap="none" rtlCol="0">
            <a:spAutoFit/>
          </a:bodyPr>
          <a:lstStyle/>
          <a:p>
            <a:r>
              <a:rPr lang="en-IN" b="1" dirty="0"/>
              <a:t>2</a:t>
            </a:r>
            <a:endParaRPr lang="en-GB" b="1" dirty="0"/>
          </a:p>
        </p:txBody>
      </p:sp>
      <p:sp>
        <p:nvSpPr>
          <p:cNvPr id="7" name="TextBox 6">
            <a:extLst>
              <a:ext uri="{FF2B5EF4-FFF2-40B4-BE49-F238E27FC236}">
                <a16:creationId xmlns:a16="http://schemas.microsoft.com/office/drawing/2014/main" id="{AE935DAE-1501-367E-474D-FE4942DB20ED}"/>
              </a:ext>
            </a:extLst>
          </p:cNvPr>
          <p:cNvSpPr txBox="1"/>
          <p:nvPr/>
        </p:nvSpPr>
        <p:spPr>
          <a:xfrm>
            <a:off x="4857099" y="815593"/>
            <a:ext cx="301686" cy="369332"/>
          </a:xfrm>
          <a:prstGeom prst="rect">
            <a:avLst/>
          </a:prstGeom>
          <a:noFill/>
          <a:ln>
            <a:solidFill>
              <a:srgbClr val="C00000"/>
            </a:solidFill>
          </a:ln>
        </p:spPr>
        <p:txBody>
          <a:bodyPr wrap="none" rtlCol="0">
            <a:spAutoFit/>
          </a:bodyPr>
          <a:lstStyle/>
          <a:p>
            <a:r>
              <a:rPr lang="en-IN" b="1" dirty="0"/>
              <a:t>4</a:t>
            </a:r>
            <a:endParaRPr lang="en-GB" b="1" dirty="0"/>
          </a:p>
        </p:txBody>
      </p:sp>
      <p:pic>
        <p:nvPicPr>
          <p:cNvPr id="13" name="Picture 12">
            <a:extLst>
              <a:ext uri="{FF2B5EF4-FFF2-40B4-BE49-F238E27FC236}">
                <a16:creationId xmlns:a16="http://schemas.microsoft.com/office/drawing/2014/main" id="{6DEFC38E-3C03-BB8F-12E0-402073AB0D7A}"/>
              </a:ext>
            </a:extLst>
          </p:cNvPr>
          <p:cNvPicPr>
            <a:picLocks noChangeAspect="1"/>
          </p:cNvPicPr>
          <p:nvPr/>
        </p:nvPicPr>
        <p:blipFill rotWithShape="1">
          <a:blip r:embed="rId4"/>
          <a:srcRect b="8998"/>
          <a:stretch/>
        </p:blipFill>
        <p:spPr>
          <a:xfrm>
            <a:off x="3960288" y="3786869"/>
            <a:ext cx="7883806" cy="203763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4C6C741-393D-B823-82FD-720740236486}"/>
              </a:ext>
            </a:extLst>
          </p:cNvPr>
          <p:cNvSpPr txBox="1"/>
          <p:nvPr/>
        </p:nvSpPr>
        <p:spPr>
          <a:xfrm>
            <a:off x="4305869" y="3856055"/>
            <a:ext cx="301686" cy="369332"/>
          </a:xfrm>
          <a:prstGeom prst="rect">
            <a:avLst/>
          </a:prstGeom>
          <a:noFill/>
          <a:ln>
            <a:solidFill>
              <a:srgbClr val="C00000"/>
            </a:solidFill>
          </a:ln>
        </p:spPr>
        <p:txBody>
          <a:bodyPr wrap="none" rtlCol="0">
            <a:spAutoFit/>
          </a:bodyPr>
          <a:lstStyle/>
          <a:p>
            <a:r>
              <a:rPr lang="en-IN" b="1" dirty="0"/>
              <a:t>3</a:t>
            </a:r>
            <a:endParaRPr lang="en-GB" b="1" dirty="0"/>
          </a:p>
        </p:txBody>
      </p:sp>
      <p:pic>
        <p:nvPicPr>
          <p:cNvPr id="19" name="Picture 18">
            <a:extLst>
              <a:ext uri="{FF2B5EF4-FFF2-40B4-BE49-F238E27FC236}">
                <a16:creationId xmlns:a16="http://schemas.microsoft.com/office/drawing/2014/main" id="{70C0F8CC-681D-04EA-1EDA-736EBD33DA66}"/>
              </a:ext>
            </a:extLst>
          </p:cNvPr>
          <p:cNvPicPr>
            <a:picLocks noChangeAspect="1"/>
          </p:cNvPicPr>
          <p:nvPr/>
        </p:nvPicPr>
        <p:blipFill rotWithShape="1">
          <a:blip r:embed="rId5"/>
          <a:srcRect l="11992" t="10102" r="10845" b="8627"/>
          <a:stretch/>
        </p:blipFill>
        <p:spPr>
          <a:xfrm>
            <a:off x="380640" y="3652016"/>
            <a:ext cx="2920949" cy="2307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7114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4B9749-7560-5ED4-288D-AC963991E111}"/>
              </a:ext>
            </a:extLst>
          </p:cNvPr>
          <p:cNvSpPr txBox="1">
            <a:spLocks/>
          </p:cNvSpPr>
          <p:nvPr/>
        </p:nvSpPr>
        <p:spPr>
          <a:xfrm>
            <a:off x="105109" y="69264"/>
            <a:ext cx="11981782" cy="612223"/>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RESULTS</a:t>
            </a:r>
          </a:p>
        </p:txBody>
      </p:sp>
      <p:sp>
        <p:nvSpPr>
          <p:cNvPr id="20" name="TextBox 19">
            <a:extLst>
              <a:ext uri="{FF2B5EF4-FFF2-40B4-BE49-F238E27FC236}">
                <a16:creationId xmlns:a16="http://schemas.microsoft.com/office/drawing/2014/main" id="{50034E3F-E36F-BAAC-4C88-AC702E5C75BF}"/>
              </a:ext>
            </a:extLst>
          </p:cNvPr>
          <p:cNvSpPr txBox="1"/>
          <p:nvPr/>
        </p:nvSpPr>
        <p:spPr>
          <a:xfrm>
            <a:off x="7089070" y="5812909"/>
            <a:ext cx="5109713" cy="646331"/>
          </a:xfrm>
          <a:prstGeom prst="rect">
            <a:avLst/>
          </a:prstGeom>
          <a:noFill/>
        </p:spPr>
        <p:txBody>
          <a:bodyPr wrap="square">
            <a:spAutoFit/>
          </a:bodyPr>
          <a:lstStyle/>
          <a:p>
            <a:r>
              <a:rPr lang="en-US" dirty="0"/>
              <a:t>Particle analysis distribution of  GP 600,  GP 780 and  GP 900 in three different regions</a:t>
            </a:r>
          </a:p>
        </p:txBody>
      </p:sp>
      <p:sp>
        <p:nvSpPr>
          <p:cNvPr id="21" name="TextBox 20">
            <a:extLst>
              <a:ext uri="{FF2B5EF4-FFF2-40B4-BE49-F238E27FC236}">
                <a16:creationId xmlns:a16="http://schemas.microsoft.com/office/drawing/2014/main" id="{5F7F1673-AAD7-B2BA-68C3-2BF65C12DA47}"/>
              </a:ext>
            </a:extLst>
          </p:cNvPr>
          <p:cNvSpPr txBox="1"/>
          <p:nvPr/>
        </p:nvSpPr>
        <p:spPr>
          <a:xfrm>
            <a:off x="105108" y="3671891"/>
            <a:ext cx="6875178" cy="923330"/>
          </a:xfrm>
          <a:prstGeom prst="rect">
            <a:avLst/>
          </a:prstGeom>
          <a:noFill/>
        </p:spPr>
        <p:txBody>
          <a:bodyPr wrap="square" rtlCol="0">
            <a:spAutoFit/>
          </a:bodyPr>
          <a:lstStyle/>
          <a:p>
            <a:pPr marL="285750" indent="-285750" algn="just">
              <a:buFont typeface="Wingdings" panose="05000000000000000000" pitchFamily="2" charset="2"/>
              <a:buChar char="q"/>
            </a:pPr>
            <a:r>
              <a:rPr lang="en-IN" dirty="0"/>
              <a:t>Mean estimation for centre SZ -GP900&gt;GP780&gt;GP600</a:t>
            </a:r>
          </a:p>
          <a:p>
            <a:pPr marL="285750" indent="-285750" algn="just">
              <a:buFont typeface="Wingdings" panose="05000000000000000000" pitchFamily="2" charset="2"/>
              <a:buChar char="q"/>
            </a:pPr>
            <a:r>
              <a:rPr lang="en-US" dirty="0"/>
              <a:t>With the increase in tool rpm- particle distribution in the SZ increases.</a:t>
            </a:r>
            <a:endParaRPr lang="en-GB" dirty="0"/>
          </a:p>
        </p:txBody>
      </p:sp>
      <p:pic>
        <p:nvPicPr>
          <p:cNvPr id="22" name="Picture 21">
            <a:extLst>
              <a:ext uri="{FF2B5EF4-FFF2-40B4-BE49-F238E27FC236}">
                <a16:creationId xmlns:a16="http://schemas.microsoft.com/office/drawing/2014/main" id="{C2E850E5-78F6-55CC-6386-E74EE39D40E4}"/>
              </a:ext>
            </a:extLst>
          </p:cNvPr>
          <p:cNvPicPr>
            <a:picLocks noChangeAspect="1"/>
          </p:cNvPicPr>
          <p:nvPr/>
        </p:nvPicPr>
        <p:blipFill>
          <a:blip r:embed="rId2"/>
          <a:stretch>
            <a:fillRect/>
          </a:stretch>
        </p:blipFill>
        <p:spPr>
          <a:xfrm>
            <a:off x="-54559" y="4380424"/>
            <a:ext cx="3402323" cy="2636918"/>
          </a:xfrm>
          <a:prstGeom prst="rect">
            <a:avLst/>
          </a:prstGeom>
        </p:spPr>
      </p:pic>
      <p:sp>
        <p:nvSpPr>
          <p:cNvPr id="23" name="Arrow: Down 22">
            <a:extLst>
              <a:ext uri="{FF2B5EF4-FFF2-40B4-BE49-F238E27FC236}">
                <a16:creationId xmlns:a16="http://schemas.microsoft.com/office/drawing/2014/main" id="{F01C4BDE-55F7-1981-83AF-8D80732B5E05}"/>
              </a:ext>
            </a:extLst>
          </p:cNvPr>
          <p:cNvSpPr/>
          <p:nvPr/>
        </p:nvSpPr>
        <p:spPr>
          <a:xfrm rot="5400000">
            <a:off x="4694839" y="3817343"/>
            <a:ext cx="389161" cy="340232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0F243AD-00AD-6E2D-8FA0-87570EB209E3}"/>
              </a:ext>
            </a:extLst>
          </p:cNvPr>
          <p:cNvSpPr txBox="1"/>
          <p:nvPr/>
        </p:nvSpPr>
        <p:spPr>
          <a:xfrm>
            <a:off x="3050579" y="5660749"/>
            <a:ext cx="4195610" cy="461665"/>
          </a:xfrm>
          <a:prstGeom prst="rect">
            <a:avLst/>
          </a:prstGeom>
          <a:noFill/>
        </p:spPr>
        <p:txBody>
          <a:bodyPr wrap="square" rtlCol="0">
            <a:spAutoFit/>
          </a:bodyPr>
          <a:lstStyle/>
          <a:p>
            <a:pPr algn="just"/>
            <a:r>
              <a:rPr lang="en-IN" sz="1200" dirty="0"/>
              <a:t>Reason for increased wear resistance for GP 900.</a:t>
            </a:r>
          </a:p>
          <a:p>
            <a:pPr algn="just"/>
            <a:r>
              <a:rPr lang="en-IN" sz="1200" dirty="0"/>
              <a:t>Less wear resistance for GP600 because less particles in the SZ </a:t>
            </a:r>
            <a:endParaRPr lang="en-GB" sz="1200" dirty="0"/>
          </a:p>
        </p:txBody>
      </p:sp>
      <p:pic>
        <p:nvPicPr>
          <p:cNvPr id="26" name="Picture 25">
            <a:extLst>
              <a:ext uri="{FF2B5EF4-FFF2-40B4-BE49-F238E27FC236}">
                <a16:creationId xmlns:a16="http://schemas.microsoft.com/office/drawing/2014/main" id="{5356E0A2-57D4-E199-3E60-7954424E1698}"/>
              </a:ext>
            </a:extLst>
          </p:cNvPr>
          <p:cNvPicPr>
            <a:picLocks noChangeAspect="1"/>
          </p:cNvPicPr>
          <p:nvPr/>
        </p:nvPicPr>
        <p:blipFill>
          <a:blip r:embed="rId3"/>
          <a:stretch>
            <a:fillRect/>
          </a:stretch>
        </p:blipFill>
        <p:spPr>
          <a:xfrm>
            <a:off x="105108" y="798386"/>
            <a:ext cx="9102752" cy="2807740"/>
          </a:xfrm>
          <a:prstGeom prst="rect">
            <a:avLst/>
          </a:prstGeom>
        </p:spPr>
      </p:pic>
      <p:pic>
        <p:nvPicPr>
          <p:cNvPr id="14" name="Picture 13">
            <a:extLst>
              <a:ext uri="{FF2B5EF4-FFF2-40B4-BE49-F238E27FC236}">
                <a16:creationId xmlns:a16="http://schemas.microsoft.com/office/drawing/2014/main" id="{C439D92E-2BCD-1A0D-3651-302AB12542E6}"/>
              </a:ext>
            </a:extLst>
          </p:cNvPr>
          <p:cNvPicPr>
            <a:picLocks noChangeAspect="1"/>
          </p:cNvPicPr>
          <p:nvPr/>
        </p:nvPicPr>
        <p:blipFill>
          <a:blip r:embed="rId4"/>
          <a:stretch>
            <a:fillRect/>
          </a:stretch>
        </p:blipFill>
        <p:spPr>
          <a:xfrm>
            <a:off x="7089070" y="1668401"/>
            <a:ext cx="4786144" cy="4109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7713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4F9756-D11E-B5D0-CCF3-DD07949FAE8D}"/>
              </a:ext>
            </a:extLst>
          </p:cNvPr>
          <p:cNvSpPr>
            <a:spLocks noGrp="1"/>
          </p:cNvSpPr>
          <p:nvPr>
            <p:ph type="subTitle" idx="1"/>
          </p:nvPr>
        </p:nvSpPr>
        <p:spPr>
          <a:xfrm>
            <a:off x="105108" y="803357"/>
            <a:ext cx="11920115" cy="3368105"/>
          </a:xfrm>
        </p:spPr>
        <p:txBody>
          <a:bodyPr>
            <a:normAutofit/>
          </a:bodyPr>
          <a:lstStyle/>
          <a:p>
            <a:pPr marL="342900" indent="-342900" algn="just">
              <a:buFont typeface="Wingdings" panose="05000000000000000000" pitchFamily="2" charset="2"/>
              <a:buChar char="q"/>
            </a:pPr>
            <a:r>
              <a:rPr lang="en-US" dirty="0"/>
              <a:t>The python code can help in making an estimate how homogenously particles are distributed in the matrix.</a:t>
            </a:r>
          </a:p>
          <a:p>
            <a:pPr marL="342900" indent="-342900" algn="just">
              <a:buFont typeface="Wingdings" panose="05000000000000000000" pitchFamily="2" charset="2"/>
              <a:buChar char="q"/>
            </a:pPr>
            <a:r>
              <a:rPr lang="en-US" dirty="0"/>
              <a:t>Saves time-many images can be processed in a single run.</a:t>
            </a:r>
          </a:p>
          <a:p>
            <a:pPr marL="342900" indent="-342900" algn="just">
              <a:buFont typeface="Wingdings" panose="05000000000000000000" pitchFamily="2" charset="2"/>
              <a:buChar char="q"/>
            </a:pPr>
            <a:r>
              <a:rPr lang="en-US" dirty="0"/>
              <a:t>With the increase in tool rpm- particle distribution in the SZ increases-Shattering effect</a:t>
            </a:r>
          </a:p>
          <a:p>
            <a:pPr marL="342900" indent="-342900" algn="just">
              <a:buFont typeface="Wingdings" panose="05000000000000000000" pitchFamily="2" charset="2"/>
              <a:buChar char="q"/>
            </a:pPr>
            <a:r>
              <a:rPr lang="en-US" dirty="0"/>
              <a:t>Mean highlights the reinforcement particle distribution for each composite in various regions, and it is marked that the distribution is not uniform.</a:t>
            </a:r>
          </a:p>
          <a:p>
            <a:pPr marL="342900" indent="-342900" algn="just">
              <a:buFont typeface="Wingdings" panose="05000000000000000000" pitchFamily="2" charset="2"/>
              <a:buChar char="q"/>
            </a:pPr>
            <a:r>
              <a:rPr lang="en-US" dirty="0"/>
              <a:t>The standard deviation is high, suggesting the non-homogeneous dispersion of the particles in the various regions-meaning that the all the regions are not covered with glass particles.</a:t>
            </a:r>
          </a:p>
          <a:p>
            <a:pPr marL="342900" indent="-342900" algn="just">
              <a:buFont typeface="Wingdings" panose="05000000000000000000" pitchFamily="2" charset="2"/>
              <a:buChar char="q"/>
            </a:pPr>
            <a:endParaRPr lang="en-US" dirty="0"/>
          </a:p>
          <a:p>
            <a:endParaRPr lang="en-US" dirty="0"/>
          </a:p>
          <a:p>
            <a:endParaRPr lang="en-GB" dirty="0"/>
          </a:p>
        </p:txBody>
      </p:sp>
      <p:sp>
        <p:nvSpPr>
          <p:cNvPr id="4" name="Title 1">
            <a:extLst>
              <a:ext uri="{FF2B5EF4-FFF2-40B4-BE49-F238E27FC236}">
                <a16:creationId xmlns:a16="http://schemas.microsoft.com/office/drawing/2014/main" id="{B6AA955D-5C67-62B8-D08D-4322B2937E99}"/>
              </a:ext>
            </a:extLst>
          </p:cNvPr>
          <p:cNvSpPr txBox="1">
            <a:spLocks/>
          </p:cNvSpPr>
          <p:nvPr/>
        </p:nvSpPr>
        <p:spPr>
          <a:xfrm>
            <a:off x="105109" y="69264"/>
            <a:ext cx="11981782" cy="612223"/>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Conclusion</a:t>
            </a:r>
          </a:p>
        </p:txBody>
      </p:sp>
      <p:sp>
        <p:nvSpPr>
          <p:cNvPr id="2" name="Title 1">
            <a:extLst>
              <a:ext uri="{FF2B5EF4-FFF2-40B4-BE49-F238E27FC236}">
                <a16:creationId xmlns:a16="http://schemas.microsoft.com/office/drawing/2014/main" id="{DB38F25D-3E17-73AF-BF96-312870CEE152}"/>
              </a:ext>
            </a:extLst>
          </p:cNvPr>
          <p:cNvSpPr txBox="1">
            <a:spLocks/>
          </p:cNvSpPr>
          <p:nvPr/>
        </p:nvSpPr>
        <p:spPr>
          <a:xfrm>
            <a:off x="74275" y="4293332"/>
            <a:ext cx="11981782" cy="612223"/>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Future work</a:t>
            </a:r>
          </a:p>
        </p:txBody>
      </p:sp>
      <p:sp>
        <p:nvSpPr>
          <p:cNvPr id="6" name="TextBox 5">
            <a:extLst>
              <a:ext uri="{FF2B5EF4-FFF2-40B4-BE49-F238E27FC236}">
                <a16:creationId xmlns:a16="http://schemas.microsoft.com/office/drawing/2014/main" id="{C3BCC980-3B2A-089B-A4C0-8FAE2D2882F3}"/>
              </a:ext>
            </a:extLst>
          </p:cNvPr>
          <p:cNvSpPr txBox="1"/>
          <p:nvPr/>
        </p:nvSpPr>
        <p:spPr>
          <a:xfrm>
            <a:off x="232913" y="4993317"/>
            <a:ext cx="11792310" cy="830997"/>
          </a:xfrm>
          <a:prstGeom prst="rect">
            <a:avLst/>
          </a:prstGeom>
          <a:noFill/>
        </p:spPr>
        <p:txBody>
          <a:bodyPr wrap="square" rtlCol="0">
            <a:spAutoFit/>
          </a:bodyPr>
          <a:lstStyle/>
          <a:p>
            <a:pPr marL="285750" indent="-285750">
              <a:buFont typeface="Wingdings" panose="05000000000000000000" pitchFamily="2" charset="2"/>
              <a:buChar char="q"/>
            </a:pPr>
            <a:r>
              <a:rPr lang="en-IN" sz="2400" dirty="0"/>
              <a:t>Further work on improving the code so that the SEM image thresholding is also done using python code instead of using </a:t>
            </a:r>
            <a:r>
              <a:rPr lang="en-IN" sz="2400" dirty="0" err="1"/>
              <a:t>Imagej</a:t>
            </a:r>
            <a:r>
              <a:rPr lang="en-IN" sz="2400" dirty="0"/>
              <a:t> software</a:t>
            </a:r>
            <a:endParaRPr lang="en-GB" sz="2400" dirty="0"/>
          </a:p>
        </p:txBody>
      </p:sp>
    </p:spTree>
    <p:extLst>
      <p:ext uri="{BB962C8B-B14F-4D97-AF65-F5344CB8AC3E}">
        <p14:creationId xmlns:p14="http://schemas.microsoft.com/office/powerpoint/2010/main" val="1285446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51FD6E-622F-450A-2E27-3DA60A48FFDB}"/>
              </a:ext>
            </a:extLst>
          </p:cNvPr>
          <p:cNvSpPr txBox="1">
            <a:spLocks/>
          </p:cNvSpPr>
          <p:nvPr/>
        </p:nvSpPr>
        <p:spPr>
          <a:xfrm>
            <a:off x="105109" y="3122888"/>
            <a:ext cx="11981782" cy="612223"/>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THANK YOU</a:t>
            </a:r>
          </a:p>
        </p:txBody>
      </p:sp>
    </p:spTree>
    <p:extLst>
      <p:ext uri="{BB962C8B-B14F-4D97-AF65-F5344CB8AC3E}">
        <p14:creationId xmlns:p14="http://schemas.microsoft.com/office/powerpoint/2010/main" val="3825485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0DE15F-8CF3-A7E2-85A4-48FA53F19E3D}"/>
              </a:ext>
            </a:extLst>
          </p:cNvPr>
          <p:cNvSpPr txBox="1">
            <a:spLocks/>
          </p:cNvSpPr>
          <p:nvPr/>
        </p:nvSpPr>
        <p:spPr>
          <a:xfrm>
            <a:off x="105109" y="3122888"/>
            <a:ext cx="11981782" cy="612223"/>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ADDITIONAL SLIDES</a:t>
            </a:r>
          </a:p>
        </p:txBody>
      </p:sp>
    </p:spTree>
    <p:extLst>
      <p:ext uri="{BB962C8B-B14F-4D97-AF65-F5344CB8AC3E}">
        <p14:creationId xmlns:p14="http://schemas.microsoft.com/office/powerpoint/2010/main" val="786722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C629DD-ED4E-BD36-B9BF-F1D47E140E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217" y="2213040"/>
            <a:ext cx="5345225" cy="4015232"/>
          </a:xfrm>
        </p:spPr>
      </p:pic>
      <p:pic>
        <p:nvPicPr>
          <p:cNvPr id="7" name="Picture 6">
            <a:extLst>
              <a:ext uri="{FF2B5EF4-FFF2-40B4-BE49-F238E27FC236}">
                <a16:creationId xmlns:a16="http://schemas.microsoft.com/office/drawing/2014/main" id="{7F6F3395-9B36-F61E-63E8-0CE7BD438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510" y="147013"/>
            <a:ext cx="5544273" cy="4132053"/>
          </a:xfrm>
          <a:prstGeom prst="rect">
            <a:avLst/>
          </a:prstGeom>
        </p:spPr>
      </p:pic>
      <p:pic>
        <p:nvPicPr>
          <p:cNvPr id="9" name="Picture 8">
            <a:extLst>
              <a:ext uri="{FF2B5EF4-FFF2-40B4-BE49-F238E27FC236}">
                <a16:creationId xmlns:a16="http://schemas.microsoft.com/office/drawing/2014/main" id="{3352E86D-C046-9A54-314E-0556878BF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491" y="3114136"/>
            <a:ext cx="4253254" cy="3194964"/>
          </a:xfrm>
          <a:prstGeom prst="rect">
            <a:avLst/>
          </a:prstGeom>
        </p:spPr>
      </p:pic>
    </p:spTree>
    <p:extLst>
      <p:ext uri="{BB962C8B-B14F-4D97-AF65-F5344CB8AC3E}">
        <p14:creationId xmlns:p14="http://schemas.microsoft.com/office/powerpoint/2010/main" val="1124677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528B82-E104-02AF-C667-9318111D42FA}"/>
              </a:ext>
            </a:extLst>
          </p:cNvPr>
          <p:cNvPicPr>
            <a:picLocks noGrp="1" noChangeAspect="1"/>
          </p:cNvPicPr>
          <p:nvPr>
            <p:ph idx="1"/>
          </p:nvPr>
        </p:nvPicPr>
        <p:blipFill rotWithShape="1">
          <a:blip r:embed="rId2"/>
          <a:srcRect b="5524"/>
          <a:stretch/>
        </p:blipFill>
        <p:spPr>
          <a:xfrm>
            <a:off x="304442" y="138685"/>
            <a:ext cx="11186300" cy="6339089"/>
          </a:xfrm>
        </p:spPr>
      </p:pic>
    </p:spTree>
    <p:extLst>
      <p:ext uri="{BB962C8B-B14F-4D97-AF65-F5344CB8AC3E}">
        <p14:creationId xmlns:p14="http://schemas.microsoft.com/office/powerpoint/2010/main" val="17112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51103B-73FF-95FA-6A24-2613049E2481}"/>
              </a:ext>
            </a:extLst>
          </p:cNvPr>
          <p:cNvPicPr>
            <a:picLocks noChangeAspect="1"/>
          </p:cNvPicPr>
          <p:nvPr/>
        </p:nvPicPr>
        <p:blipFill rotWithShape="1">
          <a:blip r:embed="rId2"/>
          <a:srcRect t="6714"/>
          <a:stretch/>
        </p:blipFill>
        <p:spPr>
          <a:xfrm>
            <a:off x="291406" y="94891"/>
            <a:ext cx="7573205" cy="4848046"/>
          </a:xfrm>
          <a:prstGeom prst="rect">
            <a:avLst/>
          </a:prstGeom>
        </p:spPr>
      </p:pic>
      <p:pic>
        <p:nvPicPr>
          <p:cNvPr id="11" name="Picture 10">
            <a:extLst>
              <a:ext uri="{FF2B5EF4-FFF2-40B4-BE49-F238E27FC236}">
                <a16:creationId xmlns:a16="http://schemas.microsoft.com/office/drawing/2014/main" id="{F6D0A271-AA2B-1552-9D1C-F40171B72610}"/>
              </a:ext>
            </a:extLst>
          </p:cNvPr>
          <p:cNvPicPr>
            <a:picLocks noChangeAspect="1"/>
          </p:cNvPicPr>
          <p:nvPr/>
        </p:nvPicPr>
        <p:blipFill>
          <a:blip r:embed="rId3"/>
          <a:stretch>
            <a:fillRect/>
          </a:stretch>
        </p:blipFill>
        <p:spPr>
          <a:xfrm>
            <a:off x="6491260" y="3058365"/>
            <a:ext cx="4616687" cy="3454578"/>
          </a:xfrm>
          <a:prstGeom prst="rect">
            <a:avLst/>
          </a:prstGeom>
        </p:spPr>
      </p:pic>
    </p:spTree>
    <p:extLst>
      <p:ext uri="{BB962C8B-B14F-4D97-AF65-F5344CB8AC3E}">
        <p14:creationId xmlns:p14="http://schemas.microsoft.com/office/powerpoint/2010/main" val="3009393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E9011E-E25F-6EB8-253D-97DA8AF035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98"/>
          <a:stretch/>
        </p:blipFill>
        <p:spPr bwMode="auto">
          <a:xfrm>
            <a:off x="243072" y="164245"/>
            <a:ext cx="6062837" cy="307256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FF0440E-7BD2-B3C2-7907-B9A46D2B4EE0}"/>
              </a:ext>
            </a:extLst>
          </p:cNvPr>
          <p:cNvPicPr>
            <a:picLocks noChangeAspect="1"/>
          </p:cNvPicPr>
          <p:nvPr/>
        </p:nvPicPr>
        <p:blipFill>
          <a:blip r:embed="rId3"/>
          <a:stretch>
            <a:fillRect/>
          </a:stretch>
        </p:blipFill>
        <p:spPr>
          <a:xfrm>
            <a:off x="6478437" y="164245"/>
            <a:ext cx="4580626" cy="4872593"/>
          </a:xfrm>
          <a:prstGeom prst="rect">
            <a:avLst/>
          </a:prstGeom>
        </p:spPr>
      </p:pic>
    </p:spTree>
    <p:extLst>
      <p:ext uri="{BB962C8B-B14F-4D97-AF65-F5344CB8AC3E}">
        <p14:creationId xmlns:p14="http://schemas.microsoft.com/office/powerpoint/2010/main" val="1419310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D6A834B-6223-A955-122E-75D5AB6F2CEE}"/>
              </a:ext>
            </a:extLst>
          </p:cNvPr>
          <p:cNvSpPr txBox="1"/>
          <p:nvPr/>
        </p:nvSpPr>
        <p:spPr>
          <a:xfrm>
            <a:off x="270955" y="780279"/>
            <a:ext cx="6759574" cy="7755969"/>
          </a:xfrm>
          <a:prstGeom prst="rect">
            <a:avLst/>
          </a:prstGeom>
          <a:noFill/>
        </p:spPr>
        <p:txBody>
          <a:bodyPr wrap="square">
            <a:spAutoFit/>
          </a:bodyPr>
          <a:lstStyle/>
          <a:p>
            <a:pPr algn="just"/>
            <a:r>
              <a:rPr lang="en-GB" sz="1400" b="1" dirty="0"/>
              <a:t>for filename in </a:t>
            </a:r>
            <a:r>
              <a:rPr lang="en-GB" sz="1400" b="1" dirty="0" err="1"/>
              <a:t>file_list</a:t>
            </a:r>
            <a:r>
              <a:rPr lang="en-GB" sz="1400" b="1" dirty="0"/>
              <a:t>:</a:t>
            </a:r>
          </a:p>
          <a:p>
            <a:pPr algn="just"/>
            <a:r>
              <a:rPr lang="en-US" sz="1400" dirty="0"/>
              <a:t>This code initiates a loop that will iterate over all of the files in the file list. The variable '</a:t>
            </a:r>
            <a:r>
              <a:rPr lang="en-US" sz="1400" dirty="0" err="1"/>
              <a:t>file_list</a:t>
            </a:r>
            <a:r>
              <a:rPr lang="en-US" sz="1400" dirty="0"/>
              <a:t>' would need to be defined earlier in the code.</a:t>
            </a:r>
          </a:p>
          <a:p>
            <a:pPr algn="just"/>
            <a:r>
              <a:rPr lang="en-GB" sz="1400" b="1" dirty="0" err="1"/>
              <a:t>img</a:t>
            </a:r>
            <a:r>
              <a:rPr lang="en-GB" sz="1400" b="1" dirty="0"/>
              <a:t> = </a:t>
            </a:r>
            <a:r>
              <a:rPr lang="en-GB" sz="1400" b="1" dirty="0" err="1"/>
              <a:t>Image.open</a:t>
            </a:r>
            <a:r>
              <a:rPr lang="en-GB" sz="1400" b="1" dirty="0"/>
              <a:t>(filename)</a:t>
            </a:r>
          </a:p>
          <a:p>
            <a:pPr algn="just"/>
            <a:r>
              <a:rPr lang="en-GB" sz="1400" b="1" dirty="0"/>
              <a:t>I = </a:t>
            </a:r>
            <a:r>
              <a:rPr lang="en-GB" sz="1400" b="1" dirty="0" err="1"/>
              <a:t>np.array</a:t>
            </a:r>
            <a:r>
              <a:rPr lang="en-GB" sz="1400" b="1" dirty="0"/>
              <a:t>(</a:t>
            </a:r>
            <a:r>
              <a:rPr lang="en-GB" sz="1400" b="1" dirty="0" err="1"/>
              <a:t>img</a:t>
            </a:r>
            <a:r>
              <a:rPr lang="en-GB" sz="1400" b="1" dirty="0"/>
              <a:t>)</a:t>
            </a:r>
          </a:p>
          <a:p>
            <a:pPr algn="just"/>
            <a:r>
              <a:rPr lang="en-GB" sz="1400" b="1" dirty="0" err="1"/>
              <a:t>Img</a:t>
            </a:r>
            <a:r>
              <a:rPr lang="en-GB" sz="1400" b="1" dirty="0"/>
              <a:t> = 255 - I</a:t>
            </a:r>
          </a:p>
          <a:p>
            <a:pPr algn="just"/>
            <a:r>
              <a:rPr lang="en-GB" sz="1400" b="1" dirty="0"/>
              <a:t>img1 = </a:t>
            </a:r>
            <a:r>
              <a:rPr lang="en-GB" sz="1400" b="1" dirty="0" err="1"/>
              <a:t>np.zeros</a:t>
            </a:r>
            <a:r>
              <a:rPr lang="en-GB" sz="1400" b="1" dirty="0"/>
              <a:t>(</a:t>
            </a:r>
            <a:r>
              <a:rPr lang="en-GB" sz="1400" b="1" dirty="0" err="1"/>
              <a:t>Img.shape</a:t>
            </a:r>
            <a:r>
              <a:rPr lang="en-GB" sz="1400" b="1" dirty="0"/>
              <a:t>)</a:t>
            </a:r>
          </a:p>
          <a:p>
            <a:pPr algn="just"/>
            <a:r>
              <a:rPr lang="en-GB" sz="1400" b="1" dirty="0"/>
              <a:t>img1[</a:t>
            </a:r>
            <a:r>
              <a:rPr lang="en-GB" sz="1400" b="1" dirty="0" err="1"/>
              <a:t>Img</a:t>
            </a:r>
            <a:r>
              <a:rPr lang="en-GB" sz="1400" b="1" dirty="0"/>
              <a:t> &gt; 0] = 1</a:t>
            </a:r>
          </a:p>
          <a:p>
            <a:pPr algn="just"/>
            <a:r>
              <a:rPr lang="en-US" sz="1400" dirty="0"/>
              <a:t>This code loads the image file specified by 'filename', converts it to a </a:t>
            </a:r>
            <a:r>
              <a:rPr lang="en-US" sz="1400" dirty="0" err="1"/>
              <a:t>numpy</a:t>
            </a:r>
            <a:r>
              <a:rPr lang="en-US" sz="1400" dirty="0"/>
              <a:t> array, inverts the color of the image and creates a binary image by setting all non-zero pixels to 1. the line </a:t>
            </a:r>
            <a:r>
              <a:rPr lang="en-US" sz="1400" dirty="0" err="1"/>
              <a:t>Img</a:t>
            </a:r>
            <a:r>
              <a:rPr lang="en-US" sz="1400" dirty="0"/>
              <a:t> = 255 - I inverts the colors of the input image. The reason for doing this is that the image is then </a:t>
            </a:r>
            <a:r>
              <a:rPr lang="en-US" sz="1400" dirty="0" err="1"/>
              <a:t>thresholded</a:t>
            </a:r>
            <a:r>
              <a:rPr lang="en-US" sz="1400" dirty="0"/>
              <a:t> by setting all non-zero pixel values to 1 using img1[</a:t>
            </a:r>
            <a:r>
              <a:rPr lang="en-US" sz="1400" dirty="0" err="1"/>
              <a:t>Img</a:t>
            </a:r>
            <a:r>
              <a:rPr lang="en-US" sz="1400" dirty="0"/>
              <a:t> &gt; 0] = 1, which results in the particles being represented by white pixels on a black background. This makes it easier to identify and count the particles using the </a:t>
            </a:r>
            <a:r>
              <a:rPr lang="en-US" sz="1400" dirty="0" err="1"/>
              <a:t>ndimage.label</a:t>
            </a:r>
            <a:r>
              <a:rPr lang="en-US" sz="1400" dirty="0"/>
              <a:t> function, which assigns a unique integer label to each connected component in the binary image. If the image were not inverted, the particles would be represented by black pixels on a white background, which would make it more difficult to identify and count them.</a:t>
            </a:r>
          </a:p>
          <a:p>
            <a:pPr algn="just"/>
            <a:r>
              <a:rPr lang="en-GB" sz="1400" b="1" dirty="0"/>
              <a:t>L, n = </a:t>
            </a:r>
            <a:r>
              <a:rPr lang="en-GB" sz="1400" b="1" dirty="0" err="1"/>
              <a:t>ndimage.label</a:t>
            </a:r>
            <a:r>
              <a:rPr lang="en-GB" sz="1400" b="1" dirty="0"/>
              <a:t>(~img1.astype(bool))</a:t>
            </a:r>
          </a:p>
          <a:p>
            <a:pPr algn="just"/>
            <a:r>
              <a:rPr lang="en-GB" sz="1400" b="1" dirty="0" err="1"/>
              <a:t>Unique_numbers</a:t>
            </a:r>
            <a:r>
              <a:rPr lang="en-GB" sz="1400" b="1" dirty="0"/>
              <a:t> = </a:t>
            </a:r>
            <a:r>
              <a:rPr lang="en-GB" sz="1400" b="1" dirty="0" err="1"/>
              <a:t>np.unique</a:t>
            </a:r>
            <a:r>
              <a:rPr lang="en-GB" sz="1400" b="1" dirty="0"/>
              <a:t>(L)</a:t>
            </a:r>
          </a:p>
          <a:p>
            <a:pPr algn="just"/>
            <a:r>
              <a:rPr lang="en-GB" sz="1400" b="1" dirty="0" err="1"/>
              <a:t>unique_no</a:t>
            </a:r>
            <a:r>
              <a:rPr lang="en-GB" sz="1400" b="1" dirty="0"/>
              <a:t> = </a:t>
            </a:r>
            <a:r>
              <a:rPr lang="en-GB" sz="1400" b="1" dirty="0" err="1"/>
              <a:t>len</a:t>
            </a:r>
            <a:r>
              <a:rPr lang="en-GB" sz="1400" b="1" dirty="0"/>
              <a:t>(</a:t>
            </a:r>
            <a:r>
              <a:rPr lang="en-GB" sz="1400" b="1" dirty="0" err="1"/>
              <a:t>Unique_numbers</a:t>
            </a:r>
            <a:r>
              <a:rPr lang="en-GB" sz="1400" b="1" dirty="0"/>
              <a:t>)</a:t>
            </a:r>
          </a:p>
          <a:p>
            <a:pPr algn="just"/>
            <a:r>
              <a:rPr lang="en-US" sz="1400" dirty="0"/>
              <a:t>This code uses the </a:t>
            </a:r>
            <a:r>
              <a:rPr lang="en-US" sz="1400" dirty="0" err="1"/>
              <a:t>ndimage.label</a:t>
            </a:r>
            <a:r>
              <a:rPr lang="en-US" sz="1400" dirty="0"/>
              <a:t> function from </a:t>
            </a:r>
            <a:r>
              <a:rPr lang="en-US" sz="1400" dirty="0" err="1"/>
              <a:t>scipy.ndimage</a:t>
            </a:r>
            <a:r>
              <a:rPr lang="en-US" sz="1400" dirty="0"/>
              <a:t> to identify connected components in the binary image. It then counts the number of unique connected components.</a:t>
            </a:r>
          </a:p>
          <a:p>
            <a:pPr algn="just"/>
            <a:r>
              <a:rPr lang="en-US" sz="1400" b="1" dirty="0" err="1"/>
              <a:t>number_of_particle_vertical</a:t>
            </a:r>
            <a:r>
              <a:rPr lang="en-US" sz="1400" b="1" dirty="0"/>
              <a:t> = </a:t>
            </a:r>
            <a:r>
              <a:rPr lang="en-US" sz="1400" b="1" dirty="0" err="1"/>
              <a:t>np.zeros</a:t>
            </a:r>
            <a:r>
              <a:rPr lang="en-US" sz="1400" b="1" dirty="0"/>
              <a:t>(9)</a:t>
            </a:r>
          </a:p>
          <a:p>
            <a:pPr algn="just"/>
            <a:r>
              <a:rPr lang="en-US" sz="1400" b="1" dirty="0" err="1"/>
              <a:t>number_of_particle_horizontal</a:t>
            </a:r>
            <a:r>
              <a:rPr lang="en-US" sz="1400" b="1" dirty="0"/>
              <a:t> = </a:t>
            </a:r>
            <a:r>
              <a:rPr lang="en-US" sz="1400" b="1" dirty="0" err="1"/>
              <a:t>np.zeros</a:t>
            </a:r>
            <a:r>
              <a:rPr lang="en-US" sz="1400" b="1" dirty="0"/>
              <a:t>(9)</a:t>
            </a:r>
          </a:p>
          <a:p>
            <a:pPr algn="just"/>
            <a:r>
              <a:rPr lang="en-US" sz="1400" dirty="0"/>
              <a:t>This code initializes two </a:t>
            </a:r>
            <a:r>
              <a:rPr lang="en-US" sz="1400" dirty="0" err="1"/>
              <a:t>numpy</a:t>
            </a:r>
            <a:r>
              <a:rPr lang="en-US" sz="1400" dirty="0"/>
              <a:t> arrays, '</a:t>
            </a:r>
            <a:r>
              <a:rPr lang="en-US" sz="1400" dirty="0" err="1"/>
              <a:t>number_of_particle_vertical</a:t>
            </a:r>
            <a:r>
              <a:rPr lang="en-US" sz="1400" dirty="0"/>
              <a:t>' and '</a:t>
            </a:r>
            <a:r>
              <a:rPr lang="en-US" sz="1400" dirty="0" err="1"/>
              <a:t>number_of_particle_horizontal</a:t>
            </a:r>
            <a:r>
              <a:rPr lang="en-US" sz="1400" dirty="0"/>
              <a:t>', each with 9 elements.</a:t>
            </a:r>
          </a:p>
          <a:p>
            <a:r>
              <a:rPr lang="en-GB" sz="1400" b="1" dirty="0"/>
              <a:t>c = [138, 266, 394, 522, 650, 778, 906, 1034, 1162]</a:t>
            </a:r>
          </a:p>
          <a:p>
            <a:r>
              <a:rPr lang="en-GB" sz="1400" b="1" dirty="0"/>
              <a:t>m = [0, 0, 0, 0, 0, 0, 0, 0, 0]</a:t>
            </a:r>
          </a:p>
          <a:p>
            <a:r>
              <a:rPr lang="en-GB" sz="1400" b="1" dirty="0"/>
              <a:t>x1 = [50, 50, 50, 50, 50, 50, 50, 50, 50]</a:t>
            </a:r>
          </a:p>
          <a:p>
            <a:r>
              <a:rPr lang="en-US" sz="1400" dirty="0"/>
              <a:t>This code initializes three arrays, 'c', 'm', and 'x1', each with 9 elements. These arrays will be used to plot lines on the image and count the number of particles that intersect each line.</a:t>
            </a:r>
            <a:endParaRPr lang="en-GB" sz="1400" dirty="0"/>
          </a:p>
          <a:p>
            <a:endParaRPr lang="en-GB" dirty="0"/>
          </a:p>
          <a:p>
            <a:endParaRPr lang="en-GB" dirty="0"/>
          </a:p>
        </p:txBody>
      </p:sp>
      <p:pic>
        <p:nvPicPr>
          <p:cNvPr id="8" name="Picture 7">
            <a:extLst>
              <a:ext uri="{FF2B5EF4-FFF2-40B4-BE49-F238E27FC236}">
                <a16:creationId xmlns:a16="http://schemas.microsoft.com/office/drawing/2014/main" id="{549E9C38-8A8B-6536-72C5-9205B66961BB}"/>
              </a:ext>
            </a:extLst>
          </p:cNvPr>
          <p:cNvPicPr>
            <a:picLocks noChangeAspect="1"/>
          </p:cNvPicPr>
          <p:nvPr/>
        </p:nvPicPr>
        <p:blipFill>
          <a:blip r:embed="rId2"/>
          <a:stretch>
            <a:fillRect/>
          </a:stretch>
        </p:blipFill>
        <p:spPr>
          <a:xfrm>
            <a:off x="7910423" y="74526"/>
            <a:ext cx="4010622" cy="5360831"/>
          </a:xfrm>
          <a:prstGeom prst="rect">
            <a:avLst/>
          </a:prstGeom>
        </p:spPr>
      </p:pic>
      <p:pic>
        <p:nvPicPr>
          <p:cNvPr id="9" name="Picture 8">
            <a:extLst>
              <a:ext uri="{FF2B5EF4-FFF2-40B4-BE49-F238E27FC236}">
                <a16:creationId xmlns:a16="http://schemas.microsoft.com/office/drawing/2014/main" id="{507E028C-2ACC-20B8-7043-54E75ECD9806}"/>
              </a:ext>
            </a:extLst>
          </p:cNvPr>
          <p:cNvPicPr>
            <a:picLocks noChangeAspect="1"/>
          </p:cNvPicPr>
          <p:nvPr/>
        </p:nvPicPr>
        <p:blipFill rotWithShape="1">
          <a:blip r:embed="rId3"/>
          <a:srcRect r="19502"/>
          <a:stretch/>
        </p:blipFill>
        <p:spPr>
          <a:xfrm>
            <a:off x="7253250" y="653220"/>
            <a:ext cx="4380676" cy="4005044"/>
          </a:xfrm>
          <a:prstGeom prst="rect">
            <a:avLst/>
          </a:prstGeom>
        </p:spPr>
      </p:pic>
      <p:sp>
        <p:nvSpPr>
          <p:cNvPr id="2" name="TextBox 1">
            <a:extLst>
              <a:ext uri="{FF2B5EF4-FFF2-40B4-BE49-F238E27FC236}">
                <a16:creationId xmlns:a16="http://schemas.microsoft.com/office/drawing/2014/main" id="{2E9A57C0-0B00-3C34-C7A5-8C14110B4BA0}"/>
              </a:ext>
            </a:extLst>
          </p:cNvPr>
          <p:cNvSpPr txBox="1"/>
          <p:nvPr/>
        </p:nvSpPr>
        <p:spPr>
          <a:xfrm>
            <a:off x="439947" y="224287"/>
            <a:ext cx="2544793" cy="369332"/>
          </a:xfrm>
          <a:prstGeom prst="rect">
            <a:avLst/>
          </a:prstGeom>
          <a:noFill/>
        </p:spPr>
        <p:txBody>
          <a:bodyPr wrap="square" rtlCol="0">
            <a:spAutoFit/>
          </a:bodyPr>
          <a:lstStyle/>
          <a:p>
            <a:r>
              <a:rPr lang="en-IN" b="1" u="sng" dirty="0"/>
              <a:t>CODE DESCRIPTION</a:t>
            </a:r>
            <a:endParaRPr lang="en-GB" b="1" u="sng" dirty="0"/>
          </a:p>
        </p:txBody>
      </p:sp>
    </p:spTree>
    <p:extLst>
      <p:ext uri="{BB962C8B-B14F-4D97-AF65-F5344CB8AC3E}">
        <p14:creationId xmlns:p14="http://schemas.microsoft.com/office/powerpoint/2010/main" val="421571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0D3124-535E-B88F-DB81-84DCC87E58A4}"/>
              </a:ext>
            </a:extLst>
          </p:cNvPr>
          <p:cNvSpPr txBox="1">
            <a:spLocks/>
          </p:cNvSpPr>
          <p:nvPr/>
        </p:nvSpPr>
        <p:spPr>
          <a:xfrm>
            <a:off x="103826" y="114166"/>
            <a:ext cx="11981782" cy="692245"/>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Contents</a:t>
            </a:r>
          </a:p>
        </p:txBody>
      </p:sp>
      <p:sp>
        <p:nvSpPr>
          <p:cNvPr id="5" name="TextBox 4">
            <a:extLst>
              <a:ext uri="{FF2B5EF4-FFF2-40B4-BE49-F238E27FC236}">
                <a16:creationId xmlns:a16="http://schemas.microsoft.com/office/drawing/2014/main" id="{ACD9B626-208D-FA58-30AC-624F5C592A01}"/>
              </a:ext>
            </a:extLst>
          </p:cNvPr>
          <p:cNvSpPr txBox="1"/>
          <p:nvPr/>
        </p:nvSpPr>
        <p:spPr>
          <a:xfrm>
            <a:off x="157895" y="923028"/>
            <a:ext cx="11873644" cy="4431983"/>
          </a:xfrm>
          <a:prstGeom prst="rect">
            <a:avLst/>
          </a:prstGeom>
          <a:noFill/>
          <a:ln w="38100">
            <a:solidFill>
              <a:schemeClr val="accent1">
                <a:lumMod val="40000"/>
                <a:lumOff val="60000"/>
              </a:schemeClr>
            </a:solidFill>
          </a:ln>
        </p:spPr>
        <p:txBody>
          <a:bodyPr wrap="square" rtlCol="0">
            <a:spAutoFit/>
          </a:bodyPr>
          <a:lstStyle/>
          <a:p>
            <a:endParaRPr lang="en-IN" sz="2400" dirty="0"/>
          </a:p>
          <a:p>
            <a:pPr marL="342900" indent="-342900">
              <a:buFont typeface="Wingdings" panose="05000000000000000000" pitchFamily="2" charset="2"/>
              <a:buChar char="q"/>
            </a:pPr>
            <a:r>
              <a:rPr lang="en-IN" sz="2400" dirty="0"/>
              <a:t>What is surface composite and FSP?</a:t>
            </a:r>
          </a:p>
          <a:p>
            <a:pPr marL="342900" indent="-342900">
              <a:buFont typeface="Wingdings" panose="05000000000000000000" pitchFamily="2" charset="2"/>
              <a:buChar char="q"/>
            </a:pPr>
            <a:r>
              <a:rPr lang="en-IN" sz="2400" dirty="0"/>
              <a:t>Microstructure</a:t>
            </a:r>
          </a:p>
          <a:p>
            <a:pPr marL="342900" indent="-342900">
              <a:buFont typeface="Wingdings" panose="05000000000000000000" pitchFamily="2" charset="2"/>
              <a:buChar char="q"/>
            </a:pPr>
            <a:r>
              <a:rPr lang="en-IN" sz="2400" dirty="0"/>
              <a:t>Importance of Particle distribution analysis in composites</a:t>
            </a:r>
          </a:p>
          <a:p>
            <a:pPr marL="342900" indent="-342900">
              <a:buFont typeface="Wingdings" panose="05000000000000000000" pitchFamily="2" charset="2"/>
              <a:buChar char="q"/>
            </a:pPr>
            <a:r>
              <a:rPr lang="en-US" sz="2400" dirty="0"/>
              <a:t>Particle distribution study within the composites</a:t>
            </a:r>
          </a:p>
          <a:p>
            <a:pPr marL="342900" indent="-342900">
              <a:buFont typeface="Wingdings" panose="05000000000000000000" pitchFamily="2" charset="2"/>
              <a:buChar char="q"/>
            </a:pPr>
            <a:r>
              <a:rPr lang="en-US" sz="2400" dirty="0"/>
              <a:t>Steps followed in writing the code</a:t>
            </a:r>
          </a:p>
          <a:p>
            <a:pPr marL="342900" indent="-342900">
              <a:buFont typeface="Wingdings" panose="05000000000000000000" pitchFamily="2" charset="2"/>
              <a:buChar char="q"/>
            </a:pPr>
            <a:r>
              <a:rPr lang="en-US" sz="2400" dirty="0"/>
              <a:t>Results</a:t>
            </a:r>
          </a:p>
          <a:p>
            <a:pPr marL="342900" indent="-342900">
              <a:buFont typeface="Wingdings" panose="05000000000000000000" pitchFamily="2" charset="2"/>
              <a:buChar char="q"/>
            </a:pPr>
            <a:r>
              <a:rPr lang="en-US" sz="2400" dirty="0"/>
              <a:t>Conclusion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04290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94AF1-7E68-8BD4-751B-610BBE529410}"/>
              </a:ext>
            </a:extLst>
          </p:cNvPr>
          <p:cNvSpPr>
            <a:spLocks noGrp="1"/>
          </p:cNvSpPr>
          <p:nvPr>
            <p:ph idx="1"/>
          </p:nvPr>
        </p:nvSpPr>
        <p:spPr>
          <a:xfrm>
            <a:off x="304081" y="436771"/>
            <a:ext cx="11583837" cy="5782873"/>
          </a:xfrm>
        </p:spPr>
        <p:txBody>
          <a:bodyPr>
            <a:normAutofit/>
          </a:bodyPr>
          <a:lstStyle/>
          <a:p>
            <a:pPr algn="just"/>
            <a:r>
              <a:rPr lang="en-US" sz="1600" dirty="0"/>
              <a:t>The </a:t>
            </a:r>
            <a:r>
              <a:rPr lang="en-US" sz="1600" dirty="0">
                <a:solidFill>
                  <a:srgbClr val="FF0000"/>
                </a:solidFill>
              </a:rPr>
              <a:t>reason the image is inverted using </a:t>
            </a:r>
            <a:r>
              <a:rPr lang="en-US" sz="1600" dirty="0" err="1">
                <a:solidFill>
                  <a:srgbClr val="FF0000"/>
                </a:solidFill>
              </a:rPr>
              <a:t>Img</a:t>
            </a:r>
            <a:r>
              <a:rPr lang="en-US" sz="1600" dirty="0">
                <a:solidFill>
                  <a:srgbClr val="FF0000"/>
                </a:solidFill>
              </a:rPr>
              <a:t> = 255 - I </a:t>
            </a:r>
            <a:r>
              <a:rPr lang="en-US" sz="1600" dirty="0"/>
              <a:t>in the provided code is to convert it from a black particles on a white background to white particles on a black background.</a:t>
            </a:r>
          </a:p>
          <a:p>
            <a:pPr algn="just"/>
            <a:r>
              <a:rPr lang="en-US" sz="1600" dirty="0"/>
              <a:t>This is because the code uses the </a:t>
            </a:r>
            <a:r>
              <a:rPr lang="en-US" sz="1600" dirty="0" err="1"/>
              <a:t>ndimage.label</a:t>
            </a:r>
            <a:r>
              <a:rPr lang="en-US" sz="1600" dirty="0"/>
              <a:t> function from the </a:t>
            </a:r>
            <a:r>
              <a:rPr lang="en-US" sz="1600" dirty="0" err="1"/>
              <a:t>scipy.ndimage</a:t>
            </a:r>
            <a:r>
              <a:rPr lang="en-US" sz="1600" dirty="0"/>
              <a:t> library to identify and count the particles in the image. This function works by identifying connected regions of non-zero values in a binary (black and white) image. By inverting the image, the particles become white and thus connected regions of non-zero values, which can be more easily identified and counted by the function.</a:t>
            </a:r>
          </a:p>
          <a:p>
            <a:pPr algn="just"/>
            <a:r>
              <a:rPr lang="en-US" sz="1600" dirty="0"/>
              <a:t>If the image were not inverted, the particles would be represented by black pixels on a white background, which would make it more difficult to identify and count them. This is because the </a:t>
            </a:r>
            <a:r>
              <a:rPr lang="en-US" sz="1600" dirty="0" err="1"/>
              <a:t>ndimage.label</a:t>
            </a:r>
            <a:r>
              <a:rPr lang="en-US" sz="1600" dirty="0"/>
              <a:t> function identifies connected regions of non-zero values, which in the original image would be the background rather than the particles. Inverting the image effectively swaps the roles of the particles and the background, making it easier to count the particles.</a:t>
            </a:r>
          </a:p>
          <a:p>
            <a:pPr algn="just"/>
            <a:endParaRPr lang="en-US" sz="1600" dirty="0"/>
          </a:p>
        </p:txBody>
      </p:sp>
    </p:spTree>
    <p:extLst>
      <p:ext uri="{BB962C8B-B14F-4D97-AF65-F5344CB8AC3E}">
        <p14:creationId xmlns:p14="http://schemas.microsoft.com/office/powerpoint/2010/main" val="3267125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8914B1-0702-047F-8BF6-586574890E00}"/>
              </a:ext>
            </a:extLst>
          </p:cNvPr>
          <p:cNvSpPr txBox="1"/>
          <p:nvPr/>
        </p:nvSpPr>
        <p:spPr>
          <a:xfrm>
            <a:off x="517585" y="483449"/>
            <a:ext cx="10929668" cy="3970318"/>
          </a:xfrm>
          <a:prstGeom prst="rect">
            <a:avLst/>
          </a:prstGeom>
          <a:noFill/>
        </p:spPr>
        <p:txBody>
          <a:bodyPr wrap="square">
            <a:spAutoFit/>
          </a:bodyPr>
          <a:lstStyle/>
          <a:p>
            <a:pPr marL="285750" indent="-285750" algn="just">
              <a:buFont typeface="Arial" panose="020B0604020202020204" pitchFamily="34" charset="0"/>
              <a:buChar char="•"/>
            </a:pPr>
            <a:r>
              <a:rPr lang="en-US" sz="1800" dirty="0"/>
              <a:t>In the given code, </a:t>
            </a:r>
            <a:r>
              <a:rPr lang="en-US" sz="1800" dirty="0">
                <a:solidFill>
                  <a:srgbClr val="FF0000"/>
                </a:solidFill>
              </a:rPr>
              <a:t>the Python Imaging Library (PIL) </a:t>
            </a:r>
            <a:r>
              <a:rPr lang="en-US" sz="1800" dirty="0"/>
              <a:t>is used to load and manipulate image data. Specifically, the Image module of the PIL library is used to open image files in the TIFF format.</a:t>
            </a:r>
          </a:p>
          <a:p>
            <a:pPr marL="285750" indent="-285750" algn="just">
              <a:buFont typeface="Arial" panose="020B0604020202020204" pitchFamily="34" charset="0"/>
              <a:buChar char="•"/>
            </a:pPr>
            <a:r>
              <a:rPr lang="en-US" sz="1800" dirty="0"/>
              <a:t>The </a:t>
            </a:r>
            <a:r>
              <a:rPr lang="en-US" sz="1800" dirty="0">
                <a:solidFill>
                  <a:srgbClr val="FF0000"/>
                </a:solidFill>
              </a:rPr>
              <a:t>glob and </a:t>
            </a:r>
            <a:r>
              <a:rPr lang="en-US" sz="1800" dirty="0" err="1">
                <a:solidFill>
                  <a:srgbClr val="FF0000"/>
                </a:solidFill>
              </a:rPr>
              <a:t>os</a:t>
            </a:r>
            <a:r>
              <a:rPr lang="en-US" sz="1800" dirty="0">
                <a:solidFill>
                  <a:srgbClr val="FF0000"/>
                </a:solidFill>
              </a:rPr>
              <a:t> libraries </a:t>
            </a:r>
            <a:r>
              <a:rPr lang="en-US" sz="1800" dirty="0"/>
              <a:t>are used for file handling purposes.-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solidFill>
                  <a:srgbClr val="FF0000"/>
                </a:solidFill>
              </a:rPr>
              <a:t>glob library </a:t>
            </a:r>
            <a:r>
              <a:rPr lang="en-US" sz="1800" dirty="0"/>
              <a:t>is used to search for filenames that match a specified pattern according to the rules used by the Unix shell. In the code, it is used to get a list of all the .</a:t>
            </a:r>
            <a:r>
              <a:rPr lang="en-US" sz="1800" dirty="0" err="1"/>
              <a:t>tif</a:t>
            </a:r>
            <a:r>
              <a:rPr lang="en-US" sz="1800" dirty="0"/>
              <a:t> image files in the specified input folder using the </a:t>
            </a:r>
            <a:r>
              <a:rPr lang="en-US" sz="1800" dirty="0" err="1"/>
              <a:t>glob.glob</a:t>
            </a:r>
            <a:r>
              <a:rPr lang="en-US" sz="1800" dirty="0"/>
              <a:t>() method. This method returns a list of pathnames that match the specified pattern. The pathnames are obtained using </a:t>
            </a:r>
            <a:r>
              <a:rPr lang="en-US" sz="1800" dirty="0" err="1"/>
              <a:t>os.path.join</a:t>
            </a:r>
            <a:r>
              <a:rPr lang="en-US" sz="1800" dirty="0"/>
              <a:t>(), which joins the input folder path and the filename pattern.</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err="1">
                <a:solidFill>
                  <a:srgbClr val="FF0000"/>
                </a:solidFill>
              </a:rPr>
              <a:t>os</a:t>
            </a:r>
            <a:r>
              <a:rPr lang="en-US" sz="1800" dirty="0">
                <a:solidFill>
                  <a:srgbClr val="FF0000"/>
                </a:solidFill>
              </a:rPr>
              <a:t> library </a:t>
            </a:r>
            <a:r>
              <a:rPr lang="en-US" sz="1800" dirty="0"/>
              <a:t>is used to perform various operating system-related tasks such as reading or writing to files, creating directories, etc. In the code, it is used to join the input folder path and the filename pattern using </a:t>
            </a:r>
            <a:r>
              <a:rPr lang="en-US" sz="1800" dirty="0" err="1"/>
              <a:t>os.path.join</a:t>
            </a:r>
            <a:r>
              <a:rPr lang="en-US" sz="1800" dirty="0"/>
              <a:t>(). The </a:t>
            </a:r>
            <a:r>
              <a:rPr lang="en-US" sz="1800" dirty="0" err="1"/>
              <a:t>os.path.basename</a:t>
            </a:r>
            <a:r>
              <a:rPr lang="en-US" sz="1800" dirty="0"/>
              <a:t>() method is used to extract the filename from the path, and the </a:t>
            </a:r>
            <a:r>
              <a:rPr lang="en-US" sz="1800" dirty="0" err="1"/>
              <a:t>os.path.splitext</a:t>
            </a:r>
            <a:r>
              <a:rPr lang="en-US" sz="1800" dirty="0"/>
              <a:t>() method is used to split the filename into its base name and extension. The </a:t>
            </a:r>
            <a:r>
              <a:rPr lang="en-US" sz="1800" dirty="0" err="1"/>
              <a:t>os.path.join</a:t>
            </a:r>
            <a:r>
              <a:rPr lang="en-US" sz="1800" dirty="0"/>
              <a:t>() method is also used to specify the output folder path.</a:t>
            </a:r>
            <a:endParaRPr lang="en-GB" sz="1800" dirty="0"/>
          </a:p>
        </p:txBody>
      </p:sp>
    </p:spTree>
    <p:extLst>
      <p:ext uri="{BB962C8B-B14F-4D97-AF65-F5344CB8AC3E}">
        <p14:creationId xmlns:p14="http://schemas.microsoft.com/office/powerpoint/2010/main" val="3490155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DE0185-1664-3A0E-B7E9-D1A0C9418344}"/>
              </a:ext>
            </a:extLst>
          </p:cNvPr>
          <p:cNvGrpSpPr/>
          <p:nvPr/>
        </p:nvGrpSpPr>
        <p:grpSpPr>
          <a:xfrm>
            <a:off x="3163052" y="1394219"/>
            <a:ext cx="5103528" cy="3902849"/>
            <a:chOff x="5006861" y="2051714"/>
            <a:chExt cx="4016822" cy="3091737"/>
          </a:xfrm>
        </p:grpSpPr>
        <p:pic>
          <p:nvPicPr>
            <p:cNvPr id="6" name="Picture 5">
              <a:extLst>
                <a:ext uri="{FF2B5EF4-FFF2-40B4-BE49-F238E27FC236}">
                  <a16:creationId xmlns:a16="http://schemas.microsoft.com/office/drawing/2014/main" id="{7F7E2C96-DFFE-6C08-45FA-0AF7143051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6861" y="2051714"/>
              <a:ext cx="4016822" cy="3091737"/>
            </a:xfrm>
            <a:prstGeom prst="rect">
              <a:avLst/>
            </a:prstGeom>
          </p:spPr>
        </p:pic>
        <p:sp>
          <p:nvSpPr>
            <p:cNvPr id="7" name="TextBox 6">
              <a:extLst>
                <a:ext uri="{FF2B5EF4-FFF2-40B4-BE49-F238E27FC236}">
                  <a16:creationId xmlns:a16="http://schemas.microsoft.com/office/drawing/2014/main" id="{C5F1DEF4-4B74-2652-036C-8D4B084785C5}"/>
                </a:ext>
              </a:extLst>
            </p:cNvPr>
            <p:cNvSpPr txBox="1"/>
            <p:nvPr/>
          </p:nvSpPr>
          <p:spPr>
            <a:xfrm>
              <a:off x="5630390" y="2094317"/>
              <a:ext cx="877495" cy="379100"/>
            </a:xfrm>
            <a:prstGeom prst="rect">
              <a:avLst/>
            </a:prstGeom>
            <a:noFill/>
          </p:spPr>
          <p:txBody>
            <a:bodyPr wrap="none" rtlCol="0">
              <a:spAutoFit/>
            </a:bodyPr>
            <a:lstStyle/>
            <a:p>
              <a:r>
                <a:rPr lang="en-IN" sz="2400" b="1" dirty="0">
                  <a:latin typeface="Noto Sans Symbols"/>
                </a:rPr>
                <a:t>GP 600</a:t>
              </a:r>
              <a:endParaRPr lang="en-GB" sz="2400" b="1" dirty="0">
                <a:latin typeface="Noto Sans Symbols"/>
              </a:endParaRPr>
            </a:p>
          </p:txBody>
        </p:sp>
        <p:sp>
          <p:nvSpPr>
            <p:cNvPr id="8" name="TextBox 7">
              <a:extLst>
                <a:ext uri="{FF2B5EF4-FFF2-40B4-BE49-F238E27FC236}">
                  <a16:creationId xmlns:a16="http://schemas.microsoft.com/office/drawing/2014/main" id="{596C08E7-93AB-7490-726E-FD29493B86E4}"/>
                </a:ext>
              </a:extLst>
            </p:cNvPr>
            <p:cNvSpPr txBox="1"/>
            <p:nvPr/>
          </p:nvSpPr>
          <p:spPr>
            <a:xfrm>
              <a:off x="7605105" y="2092957"/>
              <a:ext cx="877495" cy="379100"/>
            </a:xfrm>
            <a:prstGeom prst="rect">
              <a:avLst/>
            </a:prstGeom>
            <a:noFill/>
          </p:spPr>
          <p:txBody>
            <a:bodyPr wrap="none" rtlCol="0">
              <a:spAutoFit/>
            </a:bodyPr>
            <a:lstStyle/>
            <a:p>
              <a:r>
                <a:rPr lang="en-IN" sz="2400" b="1" dirty="0">
                  <a:latin typeface="Noto Sans Symbols"/>
                </a:rPr>
                <a:t>GP 780</a:t>
              </a:r>
              <a:endParaRPr lang="en-GB" sz="2400" b="1" dirty="0">
                <a:latin typeface="Noto Sans Symbols"/>
              </a:endParaRPr>
            </a:p>
          </p:txBody>
        </p:sp>
        <p:sp>
          <p:nvSpPr>
            <p:cNvPr id="9" name="TextBox 8">
              <a:extLst>
                <a:ext uri="{FF2B5EF4-FFF2-40B4-BE49-F238E27FC236}">
                  <a16:creationId xmlns:a16="http://schemas.microsoft.com/office/drawing/2014/main" id="{8896DC4D-C8B6-B86B-3078-FE2BA68A5524}"/>
                </a:ext>
              </a:extLst>
            </p:cNvPr>
            <p:cNvSpPr txBox="1"/>
            <p:nvPr/>
          </p:nvSpPr>
          <p:spPr>
            <a:xfrm>
              <a:off x="6762041" y="3647500"/>
              <a:ext cx="877495" cy="379100"/>
            </a:xfrm>
            <a:prstGeom prst="rect">
              <a:avLst/>
            </a:prstGeom>
            <a:noFill/>
          </p:spPr>
          <p:txBody>
            <a:bodyPr wrap="none" rtlCol="0">
              <a:spAutoFit/>
            </a:bodyPr>
            <a:lstStyle/>
            <a:p>
              <a:r>
                <a:rPr lang="en-IN" sz="2400" b="1" dirty="0">
                  <a:latin typeface="Noto Sans Symbols"/>
                </a:rPr>
                <a:t>GP 900</a:t>
              </a:r>
              <a:endParaRPr lang="en-GB" sz="2400" b="1" dirty="0">
                <a:latin typeface="Noto Sans Symbols"/>
              </a:endParaRPr>
            </a:p>
          </p:txBody>
        </p:sp>
      </p:grpSp>
    </p:spTree>
    <p:extLst>
      <p:ext uri="{BB962C8B-B14F-4D97-AF65-F5344CB8AC3E}">
        <p14:creationId xmlns:p14="http://schemas.microsoft.com/office/powerpoint/2010/main" val="1824314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09" y="88258"/>
            <a:ext cx="11981782" cy="692245"/>
          </a:xfrm>
          <a:solidFill>
            <a:srgbClr val="002060"/>
          </a:solidFill>
        </p:spPr>
        <p:txBody>
          <a:bodyPr>
            <a:normAutofit/>
          </a:bodyPr>
          <a:lstStyle/>
          <a:p>
            <a:pPr algn="ctr"/>
            <a:r>
              <a:rPr lang="en-IN" sz="3600" b="1" dirty="0">
                <a:solidFill>
                  <a:schemeClr val="bg1"/>
                </a:solidFill>
              </a:rPr>
              <a:t>Surface Composites</a:t>
            </a:r>
          </a:p>
        </p:txBody>
      </p:sp>
      <p:sp>
        <p:nvSpPr>
          <p:cNvPr id="4" name="Slide Number Placeholder 3"/>
          <p:cNvSpPr>
            <a:spLocks noGrp="1"/>
          </p:cNvSpPr>
          <p:nvPr>
            <p:ph type="sldNum" sz="quarter" idx="12"/>
          </p:nvPr>
        </p:nvSpPr>
        <p:spPr/>
        <p:txBody>
          <a:bodyPr/>
          <a:lstStyle/>
          <a:p>
            <a:fld id="{1D811E72-9B69-402D-8B08-9639766D323C}" type="slidenum">
              <a:rPr lang="en-IN" smtClean="0"/>
              <a:pPr/>
              <a:t>3</a:t>
            </a:fld>
            <a:endParaRPr lang="en-IN" dirty="0"/>
          </a:p>
        </p:txBody>
      </p:sp>
      <p:sp>
        <p:nvSpPr>
          <p:cNvPr id="8" name="Rectangle 7"/>
          <p:cNvSpPr/>
          <p:nvPr/>
        </p:nvSpPr>
        <p:spPr>
          <a:xfrm>
            <a:off x="5627658" y="6327250"/>
            <a:ext cx="4844560" cy="246221"/>
          </a:xfrm>
          <a:prstGeom prst="rect">
            <a:avLst/>
          </a:prstGeom>
        </p:spPr>
        <p:txBody>
          <a:bodyPr wrap="square">
            <a:spAutoFit/>
          </a:bodyPr>
          <a:lstStyle/>
          <a:p>
            <a:pPr algn="just">
              <a:buClr>
                <a:srgbClr val="000000"/>
              </a:buClr>
            </a:pPr>
            <a:r>
              <a:rPr lang="en-US" sz="1000" i="1" kern="0" dirty="0">
                <a:solidFill>
                  <a:srgbClr val="000000"/>
                </a:solidFill>
                <a:latin typeface="Noto Sans Symbols"/>
                <a:cs typeface="Arial"/>
                <a:sym typeface="Arial"/>
              </a:rPr>
              <a:t>Mistry, </a:t>
            </a:r>
            <a:r>
              <a:rPr lang="en-US" sz="1000" i="1" kern="0" dirty="0" err="1">
                <a:solidFill>
                  <a:srgbClr val="000000"/>
                </a:solidFill>
                <a:latin typeface="Noto Sans Symbols"/>
                <a:cs typeface="Arial"/>
                <a:sym typeface="Arial"/>
              </a:rPr>
              <a:t>Jitendra</a:t>
            </a:r>
            <a:r>
              <a:rPr lang="en-US" sz="1000" i="1" kern="0" dirty="0">
                <a:solidFill>
                  <a:srgbClr val="000000"/>
                </a:solidFill>
                <a:latin typeface="Noto Sans Symbols"/>
                <a:cs typeface="Arial"/>
                <a:sym typeface="Arial"/>
              </a:rPr>
              <a:t> M. et al., Science and Engineering of Composite Materials, 2018. </a:t>
            </a:r>
            <a:endParaRPr lang="en-GB" sz="1000" i="1" kern="0" dirty="0">
              <a:solidFill>
                <a:srgbClr val="000000"/>
              </a:solidFill>
              <a:latin typeface="Noto Sans Symbols"/>
              <a:cs typeface="Arial"/>
              <a:sym typeface="Arial"/>
            </a:endParaRPr>
          </a:p>
        </p:txBody>
      </p:sp>
      <p:grpSp>
        <p:nvGrpSpPr>
          <p:cNvPr id="9" name="Google Shape;111;p17">
            <a:extLst>
              <a:ext uri="{FF2B5EF4-FFF2-40B4-BE49-F238E27FC236}">
                <a16:creationId xmlns:a16="http://schemas.microsoft.com/office/drawing/2014/main" id="{64A46B64-6BB4-0A6A-D1D5-A33C09048E91}"/>
              </a:ext>
            </a:extLst>
          </p:cNvPr>
          <p:cNvGrpSpPr/>
          <p:nvPr/>
        </p:nvGrpSpPr>
        <p:grpSpPr>
          <a:xfrm>
            <a:off x="4862422" y="899328"/>
            <a:ext cx="4018483" cy="2975301"/>
            <a:chOff x="5755801" y="960555"/>
            <a:chExt cx="2798331" cy="2047914"/>
          </a:xfrm>
        </p:grpSpPr>
        <p:pic>
          <p:nvPicPr>
            <p:cNvPr id="10" name="Google Shape;112;p17">
              <a:extLst>
                <a:ext uri="{FF2B5EF4-FFF2-40B4-BE49-F238E27FC236}">
                  <a16:creationId xmlns:a16="http://schemas.microsoft.com/office/drawing/2014/main" id="{C6756A4B-560A-DCF4-66D4-A3174813DA20}"/>
                </a:ext>
              </a:extLst>
            </p:cNvPr>
            <p:cNvPicPr preferRelativeResize="0"/>
            <p:nvPr/>
          </p:nvPicPr>
          <p:blipFill rotWithShape="1">
            <a:blip r:embed="rId3">
              <a:alphaModFix/>
            </a:blip>
            <a:srcRect/>
            <a:stretch/>
          </p:blipFill>
          <p:spPr>
            <a:xfrm>
              <a:off x="5785627" y="960555"/>
              <a:ext cx="2768505" cy="1749896"/>
            </a:xfrm>
            <a:prstGeom prst="rect">
              <a:avLst/>
            </a:prstGeom>
            <a:ln>
              <a:noFill/>
            </a:ln>
            <a:effectLst>
              <a:outerShdw blurRad="292100" dist="139700" dir="2700000" algn="tl" rotWithShape="0">
                <a:srgbClr val="333333">
                  <a:alpha val="65000"/>
                </a:srgbClr>
              </a:outerShdw>
            </a:effectLst>
          </p:spPr>
        </p:pic>
        <p:sp>
          <p:nvSpPr>
            <p:cNvPr id="11" name="Google Shape;113;p17">
              <a:extLst>
                <a:ext uri="{FF2B5EF4-FFF2-40B4-BE49-F238E27FC236}">
                  <a16:creationId xmlns:a16="http://schemas.microsoft.com/office/drawing/2014/main" id="{D84C87AD-0305-0968-383C-C9E340A02548}"/>
                </a:ext>
              </a:extLst>
            </p:cNvPr>
            <p:cNvSpPr txBox="1"/>
            <p:nvPr/>
          </p:nvSpPr>
          <p:spPr>
            <a:xfrm>
              <a:off x="5755801" y="2728292"/>
              <a:ext cx="2033274" cy="2801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b="0" i="1" u="none" strike="noStrike" cap="none" dirty="0">
                  <a:solidFill>
                    <a:srgbClr val="000000"/>
                  </a:solidFill>
                  <a:latin typeface="Noto Sans Symbols"/>
                  <a:ea typeface="Times New Roman"/>
                  <a:cs typeface="Times New Roman"/>
                  <a:sym typeface="Times New Roman"/>
                </a:rPr>
                <a:t>Schematics of FSP/FSW</a:t>
              </a:r>
              <a:endParaRPr b="0" i="1" u="none" strike="noStrike" cap="none" dirty="0">
                <a:solidFill>
                  <a:srgbClr val="000000"/>
                </a:solidFill>
                <a:latin typeface="Noto Sans Symbols"/>
                <a:ea typeface="Times New Roman"/>
                <a:cs typeface="Times New Roman"/>
                <a:sym typeface="Times New Roman"/>
              </a:endParaRPr>
            </a:p>
          </p:txBody>
        </p:sp>
      </p:grpSp>
      <p:pic>
        <p:nvPicPr>
          <p:cNvPr id="12" name="Google Shape;139;p19">
            <a:extLst>
              <a:ext uri="{FF2B5EF4-FFF2-40B4-BE49-F238E27FC236}">
                <a16:creationId xmlns:a16="http://schemas.microsoft.com/office/drawing/2014/main" id="{FAC224F2-A408-263F-5D1B-9A57D83D6B01}"/>
              </a:ext>
            </a:extLst>
          </p:cNvPr>
          <p:cNvPicPr preferRelativeResize="0"/>
          <p:nvPr/>
        </p:nvPicPr>
        <p:blipFill rotWithShape="1">
          <a:blip r:embed="rId4">
            <a:alphaModFix/>
          </a:blip>
          <a:srcRect/>
          <a:stretch/>
        </p:blipFill>
        <p:spPr>
          <a:xfrm>
            <a:off x="8841097" y="833511"/>
            <a:ext cx="3245794" cy="3557358"/>
          </a:xfrm>
          <a:prstGeom prst="rect">
            <a:avLst/>
          </a:prstGeom>
          <a:ln>
            <a:noFill/>
          </a:ln>
          <a:effectLst>
            <a:outerShdw blurRad="292100" dist="139700" dir="2700000" algn="tl" rotWithShape="0">
              <a:srgbClr val="333333">
                <a:alpha val="65000"/>
              </a:srgbClr>
            </a:outerShdw>
          </a:effectLst>
        </p:spPr>
      </p:pic>
      <p:sp>
        <p:nvSpPr>
          <p:cNvPr id="19" name="Content Placeholder 2"/>
          <p:cNvSpPr>
            <a:spLocks noGrp="1"/>
          </p:cNvSpPr>
          <p:nvPr>
            <p:ph idx="1"/>
          </p:nvPr>
        </p:nvSpPr>
        <p:spPr>
          <a:xfrm>
            <a:off x="105109" y="878614"/>
            <a:ext cx="4701009" cy="3774632"/>
          </a:xfrm>
          <a:ln w="38100">
            <a:solidFill>
              <a:srgbClr val="002060"/>
            </a:solidFill>
          </a:ln>
        </p:spPr>
        <p:txBody>
          <a:bodyPr>
            <a:normAutofit fontScale="85000" lnSpcReduction="20000"/>
          </a:bodyPr>
          <a:lstStyle/>
          <a:p>
            <a:pPr algn="just"/>
            <a:r>
              <a:rPr lang="en-US" sz="2400" dirty="0"/>
              <a:t>Group of materials that possess superior properties on the surface without altering the properties of the base material.</a:t>
            </a:r>
            <a:endParaRPr lang="en-GB" sz="2400" dirty="0"/>
          </a:p>
          <a:p>
            <a:pPr algn="just"/>
            <a:r>
              <a:rPr lang="en-GB" sz="2400" dirty="0"/>
              <a:t>Produced by incorporating one or more reinforcement elements into the matrix.</a:t>
            </a:r>
          </a:p>
          <a:p>
            <a:pPr algn="just"/>
            <a:r>
              <a:rPr lang="en-GB" sz="2400" dirty="0"/>
              <a:t>FSP, solid state processing can produce a surface composite.</a:t>
            </a:r>
          </a:p>
          <a:p>
            <a:pPr algn="just"/>
            <a:r>
              <a:rPr lang="en-GB" sz="2400" dirty="0"/>
              <a:t>Enhanced mechanical properties by dynamic recrystallization.</a:t>
            </a:r>
            <a:endParaRPr lang="en-GB" dirty="0"/>
          </a:p>
          <a:p>
            <a:r>
              <a:rPr lang="en-IN" sz="2400" dirty="0">
                <a:highlight>
                  <a:srgbClr val="FFFF00"/>
                </a:highlight>
              </a:rPr>
              <a:t>RS- Retreating side</a:t>
            </a:r>
          </a:p>
          <a:p>
            <a:r>
              <a:rPr lang="en-IN" sz="2400" dirty="0">
                <a:highlight>
                  <a:srgbClr val="FFFF00"/>
                </a:highlight>
              </a:rPr>
              <a:t>AS- Advancing side</a:t>
            </a:r>
          </a:p>
          <a:p>
            <a:r>
              <a:rPr lang="en-IN" sz="2400" dirty="0">
                <a:highlight>
                  <a:srgbClr val="FFFF00"/>
                </a:highlight>
              </a:rPr>
              <a:t>SZ- Stir Zone</a:t>
            </a:r>
          </a:p>
        </p:txBody>
      </p:sp>
      <p:grpSp>
        <p:nvGrpSpPr>
          <p:cNvPr id="18" name="Group 17">
            <a:extLst>
              <a:ext uri="{FF2B5EF4-FFF2-40B4-BE49-F238E27FC236}">
                <a16:creationId xmlns:a16="http://schemas.microsoft.com/office/drawing/2014/main" id="{AD5F543F-F016-AE9A-D19A-A1CC3900119F}"/>
              </a:ext>
            </a:extLst>
          </p:cNvPr>
          <p:cNvGrpSpPr/>
          <p:nvPr/>
        </p:nvGrpSpPr>
        <p:grpSpPr>
          <a:xfrm>
            <a:off x="4905253" y="4485975"/>
            <a:ext cx="6261324" cy="2119655"/>
            <a:chOff x="4561838" y="4431211"/>
            <a:chExt cx="6261324" cy="2119655"/>
          </a:xfrm>
        </p:grpSpPr>
        <p:grpSp>
          <p:nvGrpSpPr>
            <p:cNvPr id="17" name="Group 16">
              <a:extLst>
                <a:ext uri="{FF2B5EF4-FFF2-40B4-BE49-F238E27FC236}">
                  <a16:creationId xmlns:a16="http://schemas.microsoft.com/office/drawing/2014/main" id="{2CE46F38-A5F3-1416-E94E-D69A3EE60480}"/>
                </a:ext>
              </a:extLst>
            </p:cNvPr>
            <p:cNvGrpSpPr/>
            <p:nvPr/>
          </p:nvGrpSpPr>
          <p:grpSpPr>
            <a:xfrm>
              <a:off x="4561838" y="4431211"/>
              <a:ext cx="6261324" cy="2119655"/>
              <a:chOff x="4561838" y="4431211"/>
              <a:chExt cx="6261324" cy="2119655"/>
            </a:xfrm>
          </p:grpSpPr>
          <p:grpSp>
            <p:nvGrpSpPr>
              <p:cNvPr id="13" name="Google Shape;108;p17">
                <a:extLst>
                  <a:ext uri="{FF2B5EF4-FFF2-40B4-BE49-F238E27FC236}">
                    <a16:creationId xmlns:a16="http://schemas.microsoft.com/office/drawing/2014/main" id="{DFF50DBE-E5C0-59B5-44DB-105F66182EA8}"/>
                  </a:ext>
                </a:extLst>
              </p:cNvPr>
              <p:cNvGrpSpPr/>
              <p:nvPr/>
            </p:nvGrpSpPr>
            <p:grpSpPr>
              <a:xfrm>
                <a:off x="4561838" y="4431211"/>
                <a:ext cx="6261324" cy="2119655"/>
                <a:chOff x="4056839" y="2995999"/>
                <a:chExt cx="4991573" cy="1281675"/>
              </a:xfrm>
            </p:grpSpPr>
            <p:pic>
              <p:nvPicPr>
                <p:cNvPr id="14" name="Google Shape;109;p17">
                  <a:extLst>
                    <a:ext uri="{FF2B5EF4-FFF2-40B4-BE49-F238E27FC236}">
                      <a16:creationId xmlns:a16="http://schemas.microsoft.com/office/drawing/2014/main" id="{8DD381AF-BC1B-E8F8-B3FB-BABD90EAEDCE}"/>
                    </a:ext>
                  </a:extLst>
                </p:cNvPr>
                <p:cNvPicPr preferRelativeResize="0"/>
                <p:nvPr/>
              </p:nvPicPr>
              <p:blipFill rotWithShape="1">
                <a:blip r:embed="rId5">
                  <a:alphaModFix/>
                </a:blip>
                <a:srcRect/>
                <a:stretch/>
              </p:blipFill>
              <p:spPr>
                <a:xfrm>
                  <a:off x="4163964" y="2995999"/>
                  <a:ext cx="4884448" cy="1148426"/>
                </a:xfrm>
                <a:prstGeom prst="rect">
                  <a:avLst/>
                </a:prstGeom>
                <a:ln>
                  <a:noFill/>
                </a:ln>
                <a:effectLst>
                  <a:outerShdw blurRad="292100" dist="139700" dir="2700000" algn="tl" rotWithShape="0">
                    <a:srgbClr val="333333">
                      <a:alpha val="65000"/>
                    </a:srgbClr>
                  </a:outerShdw>
                </a:effectLst>
              </p:spPr>
            </p:pic>
            <p:sp>
              <p:nvSpPr>
                <p:cNvPr id="15" name="Google Shape;110;p17">
                  <a:extLst>
                    <a:ext uri="{FF2B5EF4-FFF2-40B4-BE49-F238E27FC236}">
                      <a16:creationId xmlns:a16="http://schemas.microsoft.com/office/drawing/2014/main" id="{6CEAEE32-9277-841C-C71E-26AA31497D2A}"/>
                    </a:ext>
                  </a:extLst>
                </p:cNvPr>
                <p:cNvSpPr txBox="1"/>
                <p:nvPr/>
              </p:nvSpPr>
              <p:spPr>
                <a:xfrm>
                  <a:off x="4056839" y="4009742"/>
                  <a:ext cx="4763046" cy="2679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100" b="0" i="1" u="none" strike="noStrike" cap="none" dirty="0">
                      <a:solidFill>
                        <a:srgbClr val="000000"/>
                      </a:solidFill>
                      <a:latin typeface="Noto Sans Symbols"/>
                      <a:ea typeface="Times New Roman"/>
                      <a:cs typeface="Times New Roman"/>
                      <a:sym typeface="Times New Roman"/>
                    </a:rPr>
                    <a:t>Various microstructural zones in FSW/FSP</a:t>
                  </a:r>
                  <a:endParaRPr sz="1100" i="1" dirty="0">
                    <a:latin typeface="Noto Sans Symbols"/>
                  </a:endParaRPr>
                </a:p>
              </p:txBody>
            </p:sp>
          </p:grpSp>
          <p:sp>
            <p:nvSpPr>
              <p:cNvPr id="5" name="TextBox 4">
                <a:extLst>
                  <a:ext uri="{FF2B5EF4-FFF2-40B4-BE49-F238E27FC236}">
                    <a16:creationId xmlns:a16="http://schemas.microsoft.com/office/drawing/2014/main" id="{D22D565E-B58F-1701-DE73-E43D76F165C1}"/>
                  </a:ext>
                </a:extLst>
              </p:cNvPr>
              <p:cNvSpPr txBox="1"/>
              <p:nvPr/>
            </p:nvSpPr>
            <p:spPr>
              <a:xfrm>
                <a:off x="5210355" y="5043635"/>
                <a:ext cx="681487" cy="523220"/>
              </a:xfrm>
              <a:prstGeom prst="rect">
                <a:avLst/>
              </a:prstGeom>
              <a:solidFill>
                <a:schemeClr val="accent4">
                  <a:lumMod val="60000"/>
                  <a:lumOff val="40000"/>
                </a:schemeClr>
              </a:solidFill>
            </p:spPr>
            <p:txBody>
              <a:bodyPr wrap="square" rtlCol="0">
                <a:spAutoFit/>
              </a:bodyPr>
              <a:lstStyle/>
              <a:p>
                <a:r>
                  <a:rPr lang="en-IN" sz="2800" b="1" dirty="0"/>
                  <a:t>RS</a:t>
                </a:r>
                <a:endParaRPr lang="en-GB" sz="2800" b="1" dirty="0"/>
              </a:p>
            </p:txBody>
          </p:sp>
          <p:sp>
            <p:nvSpPr>
              <p:cNvPr id="7" name="TextBox 6">
                <a:extLst>
                  <a:ext uri="{FF2B5EF4-FFF2-40B4-BE49-F238E27FC236}">
                    <a16:creationId xmlns:a16="http://schemas.microsoft.com/office/drawing/2014/main" id="{7847B8BD-D577-082E-BBE4-17DE0FB75DD8}"/>
                  </a:ext>
                </a:extLst>
              </p:cNvPr>
              <p:cNvSpPr txBox="1"/>
              <p:nvPr/>
            </p:nvSpPr>
            <p:spPr>
              <a:xfrm>
                <a:off x="7438846" y="5355089"/>
                <a:ext cx="576736" cy="523220"/>
              </a:xfrm>
              <a:prstGeom prst="rect">
                <a:avLst/>
              </a:prstGeom>
              <a:solidFill>
                <a:schemeClr val="accent4">
                  <a:lumMod val="60000"/>
                  <a:lumOff val="40000"/>
                </a:schemeClr>
              </a:solidFill>
            </p:spPr>
            <p:txBody>
              <a:bodyPr wrap="square" rtlCol="0">
                <a:spAutoFit/>
              </a:bodyPr>
              <a:lstStyle/>
              <a:p>
                <a:r>
                  <a:rPr lang="en-IN" sz="2800" b="1" dirty="0"/>
                  <a:t>SZ</a:t>
                </a:r>
                <a:endParaRPr lang="en-GB" sz="2800" b="1" dirty="0"/>
              </a:p>
            </p:txBody>
          </p:sp>
        </p:grpSp>
        <p:sp>
          <p:nvSpPr>
            <p:cNvPr id="6" name="TextBox 5">
              <a:extLst>
                <a:ext uri="{FF2B5EF4-FFF2-40B4-BE49-F238E27FC236}">
                  <a16:creationId xmlns:a16="http://schemas.microsoft.com/office/drawing/2014/main" id="{FAB7830D-2621-37FA-B739-D297315B29BF}"/>
                </a:ext>
              </a:extLst>
            </p:cNvPr>
            <p:cNvSpPr txBox="1"/>
            <p:nvPr/>
          </p:nvSpPr>
          <p:spPr>
            <a:xfrm>
              <a:off x="9641456" y="5007872"/>
              <a:ext cx="681487" cy="523220"/>
            </a:xfrm>
            <a:prstGeom prst="rect">
              <a:avLst/>
            </a:prstGeom>
            <a:solidFill>
              <a:schemeClr val="accent4">
                <a:lumMod val="60000"/>
                <a:lumOff val="40000"/>
              </a:schemeClr>
            </a:solidFill>
          </p:spPr>
          <p:txBody>
            <a:bodyPr wrap="square" rtlCol="0">
              <a:spAutoFit/>
            </a:bodyPr>
            <a:lstStyle/>
            <a:p>
              <a:r>
                <a:rPr lang="en-IN" sz="2800" b="1" dirty="0"/>
                <a:t>AS</a:t>
              </a:r>
              <a:endParaRPr lang="en-GB" sz="2800" b="1" dirty="0"/>
            </a:p>
          </p:txBody>
        </p:sp>
      </p:grpSp>
      <p:pic>
        <p:nvPicPr>
          <p:cNvPr id="20" name="Picture 19">
            <a:extLst>
              <a:ext uri="{FF2B5EF4-FFF2-40B4-BE49-F238E27FC236}">
                <a16:creationId xmlns:a16="http://schemas.microsoft.com/office/drawing/2014/main" id="{60B59D02-D4B6-D69B-098E-0982F8255932}"/>
              </a:ext>
            </a:extLst>
          </p:cNvPr>
          <p:cNvPicPr>
            <a:picLocks noChangeAspect="1"/>
          </p:cNvPicPr>
          <p:nvPr/>
        </p:nvPicPr>
        <p:blipFill>
          <a:blip r:embed="rId6"/>
          <a:stretch>
            <a:fillRect/>
          </a:stretch>
        </p:blipFill>
        <p:spPr>
          <a:xfrm>
            <a:off x="790797" y="4527990"/>
            <a:ext cx="3841131" cy="2241752"/>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26F7B3F-A4D1-E8BB-985B-18094202FE36}"/>
              </a:ext>
            </a:extLst>
          </p:cNvPr>
          <p:cNvPicPr>
            <a:picLocks noChangeAspect="1"/>
          </p:cNvPicPr>
          <p:nvPr/>
        </p:nvPicPr>
        <p:blipFill>
          <a:blip r:embed="rId7"/>
          <a:stretch>
            <a:fillRect/>
          </a:stretch>
        </p:blipFill>
        <p:spPr>
          <a:xfrm>
            <a:off x="7548920" y="1852586"/>
            <a:ext cx="1836333" cy="2347349"/>
          </a:xfrm>
          <a:prstGeom prst="rect">
            <a:avLst/>
          </a:prstGeom>
        </p:spPr>
      </p:pic>
    </p:spTree>
    <p:extLst>
      <p:ext uri="{BB962C8B-B14F-4D97-AF65-F5344CB8AC3E}">
        <p14:creationId xmlns:p14="http://schemas.microsoft.com/office/powerpoint/2010/main" val="3629098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11C65D-7115-4A6F-AA90-F43440A273EF}"/>
              </a:ext>
            </a:extLst>
          </p:cNvPr>
          <p:cNvPicPr>
            <a:picLocks noGrp="1" noChangeAspect="1"/>
          </p:cNvPicPr>
          <p:nvPr>
            <p:ph idx="1"/>
          </p:nvPr>
        </p:nvPicPr>
        <p:blipFill rotWithShape="1">
          <a:blip r:embed="rId2"/>
          <a:srcRect b="15752"/>
          <a:stretch/>
        </p:blipFill>
        <p:spPr>
          <a:xfrm>
            <a:off x="3298858" y="919679"/>
            <a:ext cx="8788031" cy="501864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E56746F-C93C-A738-AF11-311E266F84CE}"/>
              </a:ext>
            </a:extLst>
          </p:cNvPr>
          <p:cNvSpPr txBox="1"/>
          <p:nvPr/>
        </p:nvSpPr>
        <p:spPr>
          <a:xfrm>
            <a:off x="3298858" y="5934670"/>
            <a:ext cx="8788032" cy="923330"/>
          </a:xfrm>
          <a:prstGeom prst="rect">
            <a:avLst/>
          </a:prstGeom>
          <a:noFill/>
        </p:spPr>
        <p:txBody>
          <a:bodyPr wrap="square">
            <a:spAutoFit/>
          </a:bodyPr>
          <a:lstStyle/>
          <a:p>
            <a:pPr algn="just"/>
            <a:r>
              <a:rPr lang="en-US" dirty="0"/>
              <a:t>Cross-section of GP 780 a) Macro image of the top surface of the processed zone, c)  Stir zone, b) and e) TMAZ, RS and AS respectively d) OM image of particle reinforcement on the SZ, </a:t>
            </a:r>
            <a:r>
              <a:rPr lang="en-US" dirty="0">
                <a:highlight>
                  <a:srgbClr val="FFFF00"/>
                </a:highlight>
              </a:rPr>
              <a:t>f, h g) SEM image of RS, SZ and AS respectively</a:t>
            </a:r>
            <a:endParaRPr lang="en-GB" dirty="0">
              <a:highlight>
                <a:srgbClr val="FFFF00"/>
              </a:highlight>
            </a:endParaRPr>
          </a:p>
        </p:txBody>
      </p:sp>
      <p:sp>
        <p:nvSpPr>
          <p:cNvPr id="11" name="Title 1">
            <a:extLst>
              <a:ext uri="{FF2B5EF4-FFF2-40B4-BE49-F238E27FC236}">
                <a16:creationId xmlns:a16="http://schemas.microsoft.com/office/drawing/2014/main" id="{AB20706C-5858-C0C9-1295-F179FBA951D5}"/>
              </a:ext>
            </a:extLst>
          </p:cNvPr>
          <p:cNvSpPr>
            <a:spLocks noGrp="1"/>
          </p:cNvSpPr>
          <p:nvPr>
            <p:ph type="title"/>
          </p:nvPr>
        </p:nvSpPr>
        <p:spPr>
          <a:xfrm>
            <a:off x="105107" y="138022"/>
            <a:ext cx="11981782" cy="692245"/>
          </a:xfrm>
          <a:solidFill>
            <a:srgbClr val="002060"/>
          </a:solidFill>
        </p:spPr>
        <p:txBody>
          <a:bodyPr>
            <a:normAutofit/>
          </a:bodyPr>
          <a:lstStyle/>
          <a:p>
            <a:pPr algn="ctr"/>
            <a:r>
              <a:rPr lang="en-IN" sz="3600" b="1" dirty="0">
                <a:solidFill>
                  <a:schemeClr val="bg1"/>
                </a:solidFill>
              </a:rPr>
              <a:t>Microstructure</a:t>
            </a:r>
          </a:p>
        </p:txBody>
      </p:sp>
      <p:sp>
        <p:nvSpPr>
          <p:cNvPr id="3" name="TextBox 2">
            <a:extLst>
              <a:ext uri="{FF2B5EF4-FFF2-40B4-BE49-F238E27FC236}">
                <a16:creationId xmlns:a16="http://schemas.microsoft.com/office/drawing/2014/main" id="{8134E476-2D5A-84E0-66B0-D122DC087A19}"/>
              </a:ext>
            </a:extLst>
          </p:cNvPr>
          <p:cNvSpPr txBox="1"/>
          <p:nvPr/>
        </p:nvSpPr>
        <p:spPr>
          <a:xfrm>
            <a:off x="209190" y="2459138"/>
            <a:ext cx="2594395" cy="1754326"/>
          </a:xfrm>
          <a:prstGeom prst="rect">
            <a:avLst/>
          </a:prstGeom>
          <a:noFill/>
        </p:spPr>
        <p:txBody>
          <a:bodyPr wrap="square">
            <a:spAutoFit/>
          </a:bodyPr>
          <a:lstStyle/>
          <a:p>
            <a:pPr marL="285750" indent="-285750" algn="just">
              <a:buFont typeface="Wingdings" panose="05000000000000000000" pitchFamily="2" charset="2"/>
              <a:buChar char="q"/>
            </a:pPr>
            <a:r>
              <a:rPr lang="en-US" dirty="0"/>
              <a:t>It is clear from the microscope images that the reinforcement dispersion is different in all three regions- AS, RS, and SZ.</a:t>
            </a:r>
          </a:p>
        </p:txBody>
      </p:sp>
      <p:sp>
        <p:nvSpPr>
          <p:cNvPr id="4" name="TextBox 3">
            <a:extLst>
              <a:ext uri="{FF2B5EF4-FFF2-40B4-BE49-F238E27FC236}">
                <a16:creationId xmlns:a16="http://schemas.microsoft.com/office/drawing/2014/main" id="{63E78FD2-E553-0383-85F9-559E2B1DD063}"/>
              </a:ext>
            </a:extLst>
          </p:cNvPr>
          <p:cNvSpPr txBox="1"/>
          <p:nvPr/>
        </p:nvSpPr>
        <p:spPr>
          <a:xfrm>
            <a:off x="209190" y="4416725"/>
            <a:ext cx="2715164" cy="1200329"/>
          </a:xfrm>
          <a:prstGeom prst="rect">
            <a:avLst/>
          </a:prstGeom>
          <a:noFill/>
          <a:ln w="38100">
            <a:solidFill>
              <a:srgbClr val="002060"/>
            </a:solidFill>
          </a:ln>
        </p:spPr>
        <p:txBody>
          <a:bodyPr wrap="square" rtlCol="0">
            <a:spAutoFit/>
          </a:bodyPr>
          <a:lstStyle/>
          <a:p>
            <a:pPr algn="just"/>
            <a:r>
              <a:rPr lang="en-IN" dirty="0"/>
              <a:t>Python code may be used to get an idea about the dispersion of the particles in three different regions.</a:t>
            </a:r>
            <a:endParaRPr lang="en-GB" dirty="0"/>
          </a:p>
        </p:txBody>
      </p:sp>
    </p:spTree>
    <p:extLst>
      <p:ext uri="{BB962C8B-B14F-4D97-AF65-F5344CB8AC3E}">
        <p14:creationId xmlns:p14="http://schemas.microsoft.com/office/powerpoint/2010/main" val="3802273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BC06051-310B-CB89-F9F4-BA8AF7E03841}"/>
              </a:ext>
            </a:extLst>
          </p:cNvPr>
          <p:cNvSpPr txBox="1"/>
          <p:nvPr/>
        </p:nvSpPr>
        <p:spPr>
          <a:xfrm>
            <a:off x="1724230" y="863334"/>
            <a:ext cx="8533322" cy="2893100"/>
          </a:xfrm>
          <a:prstGeom prst="rect">
            <a:avLst/>
          </a:prstGeom>
          <a:noFill/>
          <a:ln w="38100">
            <a:solidFill>
              <a:srgbClr val="002060"/>
            </a:solidFill>
          </a:ln>
        </p:spPr>
        <p:txBody>
          <a:bodyPr wrap="square">
            <a:spAutoFit/>
          </a:bodyPr>
          <a:lstStyle/>
          <a:p>
            <a:pPr marL="285750" indent="-285750" algn="just">
              <a:buFont typeface="Wingdings" panose="05000000000000000000" pitchFamily="2" charset="2"/>
              <a:buChar char="q"/>
            </a:pPr>
            <a:r>
              <a:rPr lang="en-US" dirty="0"/>
              <a:t>More particles better mechanical properties -hardness and wear properties.</a:t>
            </a:r>
          </a:p>
          <a:p>
            <a:pPr marL="285750" indent="-285750" algn="just">
              <a:buFont typeface="Wingdings" panose="05000000000000000000" pitchFamily="2" charset="2"/>
              <a:buChar char="q"/>
            </a:pPr>
            <a:r>
              <a:rPr lang="en-US" dirty="0"/>
              <a:t>1xxx aluminum alloys: poor hardness and wear properties- Glass: hard; improves it.</a:t>
            </a:r>
          </a:p>
          <a:p>
            <a:pPr marL="285750" indent="-285750" algn="just">
              <a:buFont typeface="Wingdings" panose="05000000000000000000" pitchFamily="2" charset="2"/>
              <a:buChar char="q"/>
            </a:pPr>
            <a:r>
              <a:rPr lang="en-US" dirty="0"/>
              <a:t>Non-shearable hard particles offer strength to the matrix and aid in hindering the dislocation movement. </a:t>
            </a:r>
          </a:p>
          <a:p>
            <a:pPr marL="285750" indent="-285750" algn="just">
              <a:buFont typeface="Wingdings" panose="05000000000000000000" pitchFamily="2" charset="2"/>
              <a:buChar char="q"/>
            </a:pPr>
            <a:r>
              <a:rPr lang="en-US" dirty="0"/>
              <a:t>Particle dispersion  improves dislocation pinning effects, which will enhance the hardness.</a:t>
            </a:r>
          </a:p>
          <a:p>
            <a:pPr marL="285750" indent="-285750" algn="just">
              <a:buFont typeface="Wingdings" panose="05000000000000000000" pitchFamily="2" charset="2"/>
              <a:buChar char="q"/>
            </a:pPr>
            <a:r>
              <a:rPr lang="en-US" dirty="0"/>
              <a:t>Secondary particles act as load barriers and are effective in reducing plastic deformation. The presence of reinforcement particles reduces direct contact  between the metal and the counterpart.</a:t>
            </a:r>
          </a:p>
          <a:p>
            <a:pPr algn="just"/>
            <a:endParaRPr lang="en-US" sz="2000" dirty="0"/>
          </a:p>
        </p:txBody>
      </p:sp>
      <p:sp>
        <p:nvSpPr>
          <p:cNvPr id="22" name="Title 1">
            <a:extLst>
              <a:ext uri="{FF2B5EF4-FFF2-40B4-BE49-F238E27FC236}">
                <a16:creationId xmlns:a16="http://schemas.microsoft.com/office/drawing/2014/main" id="{B6899EE9-487B-8136-1260-8C4C604706E9}"/>
              </a:ext>
            </a:extLst>
          </p:cNvPr>
          <p:cNvSpPr txBox="1">
            <a:spLocks/>
          </p:cNvSpPr>
          <p:nvPr/>
        </p:nvSpPr>
        <p:spPr>
          <a:xfrm>
            <a:off x="105109" y="68159"/>
            <a:ext cx="11981782" cy="553407"/>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solidFill>
                  <a:schemeClr val="bg1"/>
                </a:solidFill>
              </a:rPr>
              <a:t>Importance of Particle distribution analysis in composites</a:t>
            </a:r>
          </a:p>
        </p:txBody>
      </p:sp>
      <p:graphicFrame>
        <p:nvGraphicFramePr>
          <p:cNvPr id="14" name="Google Shape;267;p28">
            <a:extLst>
              <a:ext uri="{FF2B5EF4-FFF2-40B4-BE49-F238E27FC236}">
                <a16:creationId xmlns:a16="http://schemas.microsoft.com/office/drawing/2014/main" id="{1D03C24E-7B10-D3B0-2F7F-100B42157FAE}"/>
              </a:ext>
            </a:extLst>
          </p:cNvPr>
          <p:cNvGraphicFramePr/>
          <p:nvPr>
            <p:extLst>
              <p:ext uri="{D42A27DB-BD31-4B8C-83A1-F6EECF244321}">
                <p14:modId xmlns:p14="http://schemas.microsoft.com/office/powerpoint/2010/main" val="4293059876"/>
              </p:ext>
            </p:extLst>
          </p:nvPr>
        </p:nvGraphicFramePr>
        <p:xfrm>
          <a:off x="4172308" y="4794337"/>
          <a:ext cx="7401465" cy="1929765"/>
        </p:xfrm>
        <a:graphic>
          <a:graphicData uri="http://schemas.openxmlformats.org/drawingml/2006/table">
            <a:tbl>
              <a:tblPr firstRow="1" firstCol="1" bandRow="1">
                <a:tableStyleId>{7DF18680-E054-41AD-8BC1-D1AEF772440D}</a:tableStyleId>
              </a:tblPr>
              <a:tblGrid>
                <a:gridCol w="3192600">
                  <a:extLst>
                    <a:ext uri="{9D8B030D-6E8A-4147-A177-3AD203B41FA5}">
                      <a16:colId xmlns:a16="http://schemas.microsoft.com/office/drawing/2014/main" val="20000"/>
                    </a:ext>
                  </a:extLst>
                </a:gridCol>
                <a:gridCol w="4208865">
                  <a:extLst>
                    <a:ext uri="{9D8B030D-6E8A-4147-A177-3AD203B41FA5}">
                      <a16:colId xmlns:a16="http://schemas.microsoft.com/office/drawing/2014/main" val="20001"/>
                    </a:ext>
                  </a:extLst>
                </a:gridCol>
              </a:tblGrid>
              <a:tr h="167545">
                <a:tc>
                  <a:txBody>
                    <a:bodyPr/>
                    <a:lstStyle/>
                    <a:p>
                      <a:pPr marL="0" marR="0" lvl="0" indent="0" algn="l" rtl="0">
                        <a:lnSpc>
                          <a:spcPct val="150000"/>
                        </a:lnSpc>
                        <a:spcBef>
                          <a:spcPts val="0"/>
                        </a:spcBef>
                        <a:spcAft>
                          <a:spcPts val="0"/>
                        </a:spcAft>
                        <a:buNone/>
                      </a:pPr>
                      <a:r>
                        <a:rPr lang="en-IN" sz="1800" b="1" u="none" strike="noStrike" cap="none" dirty="0">
                          <a:solidFill>
                            <a:srgbClr val="002060"/>
                          </a:solidFill>
                          <a:sym typeface="Times New Roman"/>
                        </a:rPr>
                        <a:t>Tool Rotational Speed (rpm)</a:t>
                      </a:r>
                      <a:endParaRPr sz="1800" b="1" u="none" strike="noStrike" cap="none" dirty="0">
                        <a:solidFill>
                          <a:srgbClr val="002060"/>
                        </a:solidFill>
                        <a:latin typeface="+mn-lt"/>
                        <a:ea typeface="Times New Roman"/>
                        <a:cs typeface="Times New Roman"/>
                        <a:sym typeface="Times New Roman"/>
                      </a:endParaRPr>
                    </a:p>
                  </a:txBody>
                  <a:tcPr marL="40325" marR="40325" marT="0" marB="0">
                    <a:solidFill>
                      <a:schemeClr val="accent1">
                        <a:lumMod val="60000"/>
                        <a:lumOff val="40000"/>
                      </a:schemeClr>
                    </a:solidFill>
                  </a:tcPr>
                </a:tc>
                <a:tc>
                  <a:txBody>
                    <a:bodyPr/>
                    <a:lstStyle/>
                    <a:p>
                      <a:pPr marL="0" marR="0" lvl="0" indent="0" algn="just" rtl="0">
                        <a:lnSpc>
                          <a:spcPct val="150000"/>
                        </a:lnSpc>
                        <a:spcBef>
                          <a:spcPts val="0"/>
                        </a:spcBef>
                        <a:spcAft>
                          <a:spcPts val="0"/>
                        </a:spcAft>
                        <a:buNone/>
                      </a:pPr>
                      <a:r>
                        <a:rPr lang="en-IN" sz="1800" b="0" u="none" strike="noStrike" cap="none" dirty="0">
                          <a:solidFill>
                            <a:schemeClr val="tx1"/>
                          </a:solidFill>
                          <a:sym typeface="Times New Roman"/>
                        </a:rPr>
                        <a:t>600, 780, 900</a:t>
                      </a:r>
                      <a:endParaRPr sz="1800" b="0" u="none" strike="noStrike" cap="none" dirty="0">
                        <a:solidFill>
                          <a:schemeClr val="tx1"/>
                        </a:solidFill>
                        <a:latin typeface="+mn-lt"/>
                        <a:ea typeface="Times New Roman"/>
                        <a:cs typeface="Times New Roman"/>
                        <a:sym typeface="Times New Roman"/>
                      </a:endParaRPr>
                    </a:p>
                  </a:txBody>
                  <a:tcPr marL="40325" marR="40325" marT="0" marB="0">
                    <a:solidFill>
                      <a:schemeClr val="accent1">
                        <a:lumMod val="60000"/>
                        <a:lumOff val="40000"/>
                      </a:schemeClr>
                    </a:solidFill>
                  </a:tcPr>
                </a:tc>
                <a:extLst>
                  <a:ext uri="{0D108BD9-81ED-4DB2-BD59-A6C34878D82A}">
                    <a16:rowId xmlns:a16="http://schemas.microsoft.com/office/drawing/2014/main" val="10000"/>
                  </a:ext>
                </a:extLst>
              </a:tr>
              <a:tr h="335090">
                <a:tc>
                  <a:txBody>
                    <a:bodyPr/>
                    <a:lstStyle/>
                    <a:p>
                      <a:pPr marL="0" marR="0" lvl="0" indent="0" algn="l" rtl="0">
                        <a:lnSpc>
                          <a:spcPct val="150000"/>
                        </a:lnSpc>
                        <a:spcBef>
                          <a:spcPts val="0"/>
                        </a:spcBef>
                        <a:spcAft>
                          <a:spcPts val="0"/>
                        </a:spcAft>
                        <a:buNone/>
                      </a:pPr>
                      <a:r>
                        <a:rPr lang="en-IN" sz="1800" b="1" u="none" strike="noStrike" cap="none" dirty="0">
                          <a:solidFill>
                            <a:srgbClr val="002060"/>
                          </a:solidFill>
                          <a:sym typeface="Times New Roman"/>
                        </a:rPr>
                        <a:t>Abbreviation</a:t>
                      </a:r>
                      <a:endParaRPr lang="en-IN" sz="1800" b="1" u="none" strike="noStrike" cap="none" dirty="0">
                        <a:solidFill>
                          <a:srgbClr val="002060"/>
                        </a:solidFill>
                        <a:latin typeface="+mn-lt"/>
                        <a:ea typeface="Times New Roman"/>
                        <a:cs typeface="Times New Roman"/>
                        <a:sym typeface="Times New Roman"/>
                      </a:endParaRPr>
                    </a:p>
                  </a:txBody>
                  <a:tcPr marL="40325" marR="40325" marT="0" marB="0">
                    <a:solidFill>
                      <a:schemeClr val="accent1">
                        <a:lumMod val="60000"/>
                        <a:lumOff val="40000"/>
                      </a:schemeClr>
                    </a:solidFill>
                  </a:tcPr>
                </a:tc>
                <a:tc>
                  <a:txBody>
                    <a:bodyPr/>
                    <a:lstStyle/>
                    <a:p>
                      <a:pPr marL="0" marR="0" lvl="0" indent="0" algn="just" rtl="0">
                        <a:lnSpc>
                          <a:spcPct val="150000"/>
                        </a:lnSpc>
                        <a:spcBef>
                          <a:spcPts val="0"/>
                        </a:spcBef>
                        <a:spcAft>
                          <a:spcPts val="0"/>
                        </a:spcAft>
                        <a:buNone/>
                      </a:pPr>
                      <a:r>
                        <a:rPr lang="en-IN" sz="1800" b="0" u="none" strike="noStrike" cap="none" dirty="0">
                          <a:solidFill>
                            <a:schemeClr val="tx1"/>
                          </a:solidFill>
                          <a:sym typeface="Times New Roman"/>
                        </a:rPr>
                        <a:t>GP- Glass powder</a:t>
                      </a:r>
                      <a:endParaRPr sz="1800" b="0" u="none" strike="noStrike" cap="none" dirty="0">
                        <a:solidFill>
                          <a:schemeClr val="tx1"/>
                        </a:solidFill>
                        <a:latin typeface="+mn-lt"/>
                        <a:ea typeface="Times New Roman"/>
                        <a:cs typeface="Times New Roman"/>
                        <a:sym typeface="Times New Roman"/>
                      </a:endParaRPr>
                    </a:p>
                  </a:txBody>
                  <a:tcPr marL="40325" marR="40325" marT="0" marB="0">
                    <a:solidFill>
                      <a:schemeClr val="accent1">
                        <a:lumMod val="60000"/>
                        <a:lumOff val="40000"/>
                      </a:schemeClr>
                    </a:solidFill>
                  </a:tcPr>
                </a:tc>
                <a:extLst>
                  <a:ext uri="{0D108BD9-81ED-4DB2-BD59-A6C34878D82A}">
                    <a16:rowId xmlns:a16="http://schemas.microsoft.com/office/drawing/2014/main" val="71959337"/>
                  </a:ext>
                </a:extLst>
              </a:tr>
              <a:tr h="342083">
                <a:tc>
                  <a:txBody>
                    <a:bodyPr/>
                    <a:lstStyle/>
                    <a:p>
                      <a:pPr marL="0" marR="0" lvl="0" indent="0" algn="l" rtl="0">
                        <a:lnSpc>
                          <a:spcPct val="150000"/>
                        </a:lnSpc>
                        <a:spcBef>
                          <a:spcPts val="0"/>
                        </a:spcBef>
                        <a:spcAft>
                          <a:spcPts val="0"/>
                        </a:spcAft>
                        <a:buNone/>
                      </a:pPr>
                      <a:r>
                        <a:rPr lang="en-IN" sz="1800" b="1" u="none" strike="noStrike" cap="none" dirty="0">
                          <a:solidFill>
                            <a:srgbClr val="002060"/>
                          </a:solidFill>
                          <a:sym typeface="Times New Roman"/>
                        </a:rPr>
                        <a:t>Processing condition</a:t>
                      </a:r>
                      <a:endParaRPr lang="en-IN" sz="1800" b="1" u="none" strike="noStrike" cap="none" dirty="0">
                        <a:solidFill>
                          <a:srgbClr val="002060"/>
                        </a:solidFill>
                        <a:latin typeface="+mn-lt"/>
                        <a:ea typeface="Times New Roman"/>
                        <a:cs typeface="Times New Roman"/>
                        <a:sym typeface="Times New Roman"/>
                      </a:endParaRPr>
                    </a:p>
                  </a:txBody>
                  <a:tcPr marL="40325" marR="40325" marT="0" marB="0">
                    <a:solidFill>
                      <a:schemeClr val="accent1">
                        <a:lumMod val="60000"/>
                        <a:lumOff val="40000"/>
                      </a:schemeClr>
                    </a:solidFill>
                  </a:tcPr>
                </a:tc>
                <a:tc>
                  <a:txBody>
                    <a:bodyPr/>
                    <a:lstStyle/>
                    <a:p>
                      <a:pPr marL="0" marR="0" lvl="0" indent="0" algn="just" rtl="0">
                        <a:lnSpc>
                          <a:spcPct val="150000"/>
                        </a:lnSpc>
                        <a:spcBef>
                          <a:spcPts val="0"/>
                        </a:spcBef>
                        <a:spcAft>
                          <a:spcPts val="0"/>
                        </a:spcAft>
                        <a:buNone/>
                      </a:pPr>
                      <a:r>
                        <a:rPr lang="en-IN" sz="1800" b="0" u="none" strike="noStrike" cap="none" dirty="0">
                          <a:solidFill>
                            <a:schemeClr val="tx1"/>
                          </a:solidFill>
                          <a:sym typeface="Times New Roman"/>
                        </a:rPr>
                        <a:t>GP600(AS,RS and SZ)</a:t>
                      </a:r>
                    </a:p>
                    <a:p>
                      <a:pPr marL="0" marR="0" lvl="0" indent="0" algn="just" rtl="0">
                        <a:lnSpc>
                          <a:spcPct val="150000"/>
                        </a:lnSpc>
                        <a:spcBef>
                          <a:spcPts val="0"/>
                        </a:spcBef>
                        <a:spcAft>
                          <a:spcPts val="0"/>
                        </a:spcAft>
                        <a:buNone/>
                      </a:pPr>
                      <a:r>
                        <a:rPr lang="en-IN" sz="1800" b="0" u="none" strike="noStrike" cap="none" dirty="0">
                          <a:solidFill>
                            <a:schemeClr val="tx1"/>
                          </a:solidFill>
                          <a:sym typeface="Times New Roman"/>
                        </a:rPr>
                        <a:t>GP780(AS,RS and SZ),</a:t>
                      </a:r>
                    </a:p>
                    <a:p>
                      <a:pPr marL="0" marR="0" lvl="0" indent="0" algn="just" rtl="0">
                        <a:lnSpc>
                          <a:spcPct val="150000"/>
                        </a:lnSpc>
                        <a:spcBef>
                          <a:spcPts val="0"/>
                        </a:spcBef>
                        <a:spcAft>
                          <a:spcPts val="0"/>
                        </a:spcAft>
                        <a:buNone/>
                      </a:pPr>
                      <a:r>
                        <a:rPr lang="en-IN" sz="1800" b="0" u="none" strike="noStrike" cap="none" dirty="0">
                          <a:solidFill>
                            <a:schemeClr val="tx1"/>
                          </a:solidFill>
                          <a:sym typeface="Times New Roman"/>
                        </a:rPr>
                        <a:t>GP900(AS,RS and SZ)</a:t>
                      </a:r>
                      <a:endParaRPr sz="1800" b="0" u="none" strike="noStrike" cap="none" dirty="0">
                        <a:solidFill>
                          <a:schemeClr val="tx1"/>
                        </a:solidFill>
                        <a:latin typeface="+mn-lt"/>
                        <a:ea typeface="Times New Roman"/>
                        <a:cs typeface="Times New Roman"/>
                        <a:sym typeface="Times New Roman"/>
                      </a:endParaRPr>
                    </a:p>
                  </a:txBody>
                  <a:tcPr marL="40325" marR="40325" marT="0" marB="0">
                    <a:solidFill>
                      <a:schemeClr val="accent1">
                        <a:lumMod val="60000"/>
                        <a:lumOff val="40000"/>
                      </a:schemeClr>
                    </a:solidFill>
                  </a:tcPr>
                </a:tc>
                <a:extLst>
                  <a:ext uri="{0D108BD9-81ED-4DB2-BD59-A6C34878D82A}">
                    <a16:rowId xmlns:a16="http://schemas.microsoft.com/office/drawing/2014/main" val="1959678991"/>
                  </a:ext>
                </a:extLst>
              </a:tr>
            </a:tbl>
          </a:graphicData>
        </a:graphic>
      </p:graphicFrame>
      <p:sp>
        <p:nvSpPr>
          <p:cNvPr id="17" name="Title 1">
            <a:extLst>
              <a:ext uri="{FF2B5EF4-FFF2-40B4-BE49-F238E27FC236}">
                <a16:creationId xmlns:a16="http://schemas.microsoft.com/office/drawing/2014/main" id="{7CF3FAB2-0649-7051-CEDF-5B645318E61A}"/>
              </a:ext>
            </a:extLst>
          </p:cNvPr>
          <p:cNvSpPr txBox="1">
            <a:spLocks/>
          </p:cNvSpPr>
          <p:nvPr/>
        </p:nvSpPr>
        <p:spPr>
          <a:xfrm>
            <a:off x="0" y="4067649"/>
            <a:ext cx="11981782" cy="576933"/>
          </a:xfrm>
          <a:prstGeom prst="rect">
            <a:avLst/>
          </a:prstGeom>
          <a:solidFill>
            <a:srgbClr val="00206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solidFill>
                  <a:schemeClr val="bg1"/>
                </a:solidFill>
              </a:rPr>
              <a:t>Parameters</a:t>
            </a:r>
          </a:p>
        </p:txBody>
      </p:sp>
      <p:sp>
        <p:nvSpPr>
          <p:cNvPr id="18" name="TextBox 17">
            <a:extLst>
              <a:ext uri="{FF2B5EF4-FFF2-40B4-BE49-F238E27FC236}">
                <a16:creationId xmlns:a16="http://schemas.microsoft.com/office/drawing/2014/main" id="{4D8DEBB0-9710-FDF6-583C-04A9CEE0C3BC}"/>
              </a:ext>
            </a:extLst>
          </p:cNvPr>
          <p:cNvSpPr txBox="1"/>
          <p:nvPr/>
        </p:nvSpPr>
        <p:spPr>
          <a:xfrm>
            <a:off x="105109" y="4794337"/>
            <a:ext cx="3667280" cy="1200329"/>
          </a:xfrm>
          <a:prstGeom prst="rect">
            <a:avLst/>
          </a:prstGeom>
          <a:noFill/>
        </p:spPr>
        <p:txBody>
          <a:bodyPr wrap="square" rtlCol="0">
            <a:spAutoFit/>
          </a:bodyPr>
          <a:lstStyle/>
          <a:p>
            <a:pPr marL="285750" indent="-285750">
              <a:buFont typeface="Wingdings" panose="05000000000000000000" pitchFamily="2" charset="2"/>
              <a:buChar char="q"/>
            </a:pPr>
            <a:r>
              <a:rPr lang="en-IN" dirty="0"/>
              <a:t>In this, the effect of tool rotation speed on the particle distribution in various zones were compared. The parameters chosen were-</a:t>
            </a:r>
            <a:endParaRPr lang="en-GB" dirty="0"/>
          </a:p>
        </p:txBody>
      </p:sp>
    </p:spTree>
    <p:extLst>
      <p:ext uri="{BB962C8B-B14F-4D97-AF65-F5344CB8AC3E}">
        <p14:creationId xmlns:p14="http://schemas.microsoft.com/office/powerpoint/2010/main" val="3544868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DE1BFE-13C6-09B4-B1F5-6768AFB3E4C5}"/>
              </a:ext>
            </a:extLst>
          </p:cNvPr>
          <p:cNvSpPr>
            <a:spLocks noGrp="1"/>
          </p:cNvSpPr>
          <p:nvPr>
            <p:ph type="sldNum" idx="12"/>
          </p:nvPr>
        </p:nvSpPr>
        <p:spPr/>
        <p:txBody>
          <a:bodyPr/>
          <a:lstStyle/>
          <a:p>
            <a:fld id="{00000000-1234-1234-1234-123412341234}" type="slidenum">
              <a:rPr lang="en-IN" smtClean="0"/>
              <a:pPr/>
              <a:t>6</a:t>
            </a:fld>
            <a:endParaRPr lang="en-IN"/>
          </a:p>
        </p:txBody>
      </p:sp>
      <p:sp>
        <p:nvSpPr>
          <p:cNvPr id="4" name="TextBox 3">
            <a:extLst>
              <a:ext uri="{FF2B5EF4-FFF2-40B4-BE49-F238E27FC236}">
                <a16:creationId xmlns:a16="http://schemas.microsoft.com/office/drawing/2014/main" id="{4C8445C2-F95C-43B1-84DC-A36FA2A95686}"/>
              </a:ext>
            </a:extLst>
          </p:cNvPr>
          <p:cNvSpPr txBox="1"/>
          <p:nvPr/>
        </p:nvSpPr>
        <p:spPr>
          <a:xfrm>
            <a:off x="70450" y="88916"/>
            <a:ext cx="11982090" cy="532903"/>
          </a:xfrm>
          <a:prstGeom prst="rect">
            <a:avLst/>
          </a:prstGeom>
          <a:solidFill>
            <a:srgbClr val="002060"/>
          </a:solidFill>
        </p:spPr>
        <p:txBody>
          <a:bodyPr wrap="square">
            <a:spAutoFit/>
          </a:bodyPr>
          <a:lstStyle/>
          <a:p>
            <a:pPr marL="609585" lvl="1" algn="ctr">
              <a:lnSpc>
                <a:spcPct val="107000"/>
              </a:lnSpc>
              <a:spcAft>
                <a:spcPts val="1067"/>
              </a:spcAft>
              <a:buSzPts val="1200"/>
            </a:pPr>
            <a:r>
              <a:rPr lang="en-IN" sz="2800" b="1" dirty="0">
                <a:solidFill>
                  <a:schemeClr val="bg1"/>
                </a:solidFill>
                <a:ea typeface="Times New Roman" panose="02020603050405020304" pitchFamily="18" charset="0"/>
              </a:rPr>
              <a:t>How Particle distribution can be studied within the composites?</a:t>
            </a:r>
            <a:endParaRPr lang="en-GB" sz="2800" b="1" dirty="0">
              <a:solidFill>
                <a:schemeClr val="bg1"/>
              </a:solidFill>
              <a:ea typeface="Times New Roman" panose="02020603050405020304" pitchFamily="18" charset="0"/>
            </a:endParaRPr>
          </a:p>
        </p:txBody>
      </p:sp>
      <p:grpSp>
        <p:nvGrpSpPr>
          <p:cNvPr id="10" name="Group 9">
            <a:extLst>
              <a:ext uri="{FF2B5EF4-FFF2-40B4-BE49-F238E27FC236}">
                <a16:creationId xmlns:a16="http://schemas.microsoft.com/office/drawing/2014/main" id="{4E02A236-75B2-D97D-D162-8A2C6465EE5E}"/>
              </a:ext>
            </a:extLst>
          </p:cNvPr>
          <p:cNvGrpSpPr/>
          <p:nvPr/>
        </p:nvGrpSpPr>
        <p:grpSpPr>
          <a:xfrm>
            <a:off x="2820840" y="679228"/>
            <a:ext cx="5900552" cy="800813"/>
            <a:chOff x="306259" y="3937659"/>
            <a:chExt cx="3903963" cy="600610"/>
          </a:xfrm>
          <a:solidFill>
            <a:srgbClr val="002060"/>
          </a:solidFill>
        </p:grpSpPr>
        <p:sp>
          <p:nvSpPr>
            <p:cNvPr id="11" name="Freeform: Shape 10">
              <a:extLst>
                <a:ext uri="{FF2B5EF4-FFF2-40B4-BE49-F238E27FC236}">
                  <a16:creationId xmlns:a16="http://schemas.microsoft.com/office/drawing/2014/main" id="{A1B064A5-25C4-68EE-4D8D-7B62D612EE2F}"/>
                </a:ext>
              </a:extLst>
            </p:cNvPr>
            <p:cNvSpPr/>
            <p:nvPr/>
          </p:nvSpPr>
          <p:spPr>
            <a:xfrm>
              <a:off x="306259" y="3937659"/>
              <a:ext cx="1501524" cy="600609"/>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0 w 1501524"/>
                <a:gd name="connsiteY5"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1524" h="600609">
                  <a:moveTo>
                    <a:pt x="0" y="0"/>
                  </a:moveTo>
                  <a:lnTo>
                    <a:pt x="1201220" y="0"/>
                  </a:lnTo>
                  <a:lnTo>
                    <a:pt x="1501524" y="300305"/>
                  </a:lnTo>
                  <a:lnTo>
                    <a:pt x="1201220" y="600609"/>
                  </a:lnTo>
                  <a:lnTo>
                    <a:pt x="0" y="600609"/>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64008" rIns="232207" bIns="64008" numCol="1" spcCol="1270" anchor="ctr" anchorCtr="0">
              <a:noAutofit/>
            </a:bodyPr>
            <a:lstStyle/>
            <a:p>
              <a:pPr algn="ctr" defTabSz="1066773">
                <a:lnSpc>
                  <a:spcPct val="90000"/>
                </a:lnSpc>
                <a:spcBef>
                  <a:spcPct val="0"/>
                </a:spcBef>
                <a:spcAft>
                  <a:spcPct val="35000"/>
                </a:spcAft>
              </a:pPr>
              <a:r>
                <a:rPr lang="en-IN" sz="2400" b="1" dirty="0">
                  <a:solidFill>
                    <a:schemeClr val="tx1"/>
                  </a:solidFill>
                  <a:highlight>
                    <a:srgbClr val="FFFF00"/>
                  </a:highlight>
                </a:rPr>
                <a:t>SEM image</a:t>
              </a:r>
              <a:endParaRPr lang="en-GB" sz="2400" b="1" dirty="0">
                <a:solidFill>
                  <a:schemeClr val="tx1"/>
                </a:solidFill>
                <a:highlight>
                  <a:srgbClr val="FFFF00"/>
                </a:highlight>
              </a:endParaRPr>
            </a:p>
          </p:txBody>
        </p:sp>
        <p:sp>
          <p:nvSpPr>
            <p:cNvPr id="16" name="Freeform: Shape 15">
              <a:extLst>
                <a:ext uri="{FF2B5EF4-FFF2-40B4-BE49-F238E27FC236}">
                  <a16:creationId xmlns:a16="http://schemas.microsoft.com/office/drawing/2014/main" id="{3DFEADD9-A557-03C7-E723-3937CD61A926}"/>
                </a:ext>
              </a:extLst>
            </p:cNvPr>
            <p:cNvSpPr/>
            <p:nvPr/>
          </p:nvSpPr>
          <p:spPr>
            <a:xfrm>
              <a:off x="1507478" y="3937659"/>
              <a:ext cx="1501524" cy="600609"/>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300305 w 1501524"/>
                <a:gd name="connsiteY5" fmla="*/ 300305 h 600609"/>
                <a:gd name="connsiteX6" fmla="*/ 0 w 1501524"/>
                <a:gd name="connsiteY6"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524" h="600609">
                  <a:moveTo>
                    <a:pt x="0" y="0"/>
                  </a:moveTo>
                  <a:lnTo>
                    <a:pt x="1201220" y="0"/>
                  </a:lnTo>
                  <a:lnTo>
                    <a:pt x="1501524" y="300305"/>
                  </a:lnTo>
                  <a:lnTo>
                    <a:pt x="1201220" y="600609"/>
                  </a:lnTo>
                  <a:lnTo>
                    <a:pt x="0" y="600609"/>
                  </a:lnTo>
                  <a:lnTo>
                    <a:pt x="300305" y="300305"/>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6419" tIns="64008" rIns="432409" bIns="64008" numCol="1" spcCol="1270" anchor="ctr" anchorCtr="0">
              <a:noAutofit/>
            </a:bodyPr>
            <a:lstStyle/>
            <a:p>
              <a:pPr algn="ctr" defTabSz="1066773">
                <a:lnSpc>
                  <a:spcPct val="90000"/>
                </a:lnSpc>
                <a:spcBef>
                  <a:spcPct val="0"/>
                </a:spcBef>
                <a:spcAft>
                  <a:spcPct val="35000"/>
                </a:spcAft>
              </a:pPr>
              <a:r>
                <a:rPr lang="en-IN" sz="2400" b="1" dirty="0">
                  <a:solidFill>
                    <a:schemeClr val="tx1"/>
                  </a:solidFill>
                  <a:highlight>
                    <a:srgbClr val="FFFF00"/>
                  </a:highlight>
                </a:rPr>
                <a:t>ImageJ</a:t>
              </a:r>
              <a:endParaRPr lang="en-GB" sz="2400" b="1" dirty="0">
                <a:solidFill>
                  <a:schemeClr val="tx1"/>
                </a:solidFill>
                <a:highlight>
                  <a:srgbClr val="FFFF00"/>
                </a:highlight>
              </a:endParaRPr>
            </a:p>
          </p:txBody>
        </p:sp>
        <p:sp>
          <p:nvSpPr>
            <p:cNvPr id="19" name="Freeform: Shape 18">
              <a:extLst>
                <a:ext uri="{FF2B5EF4-FFF2-40B4-BE49-F238E27FC236}">
                  <a16:creationId xmlns:a16="http://schemas.microsoft.com/office/drawing/2014/main" id="{C7F6DEB7-3C39-8226-9A39-D90523FC7D93}"/>
                </a:ext>
              </a:extLst>
            </p:cNvPr>
            <p:cNvSpPr/>
            <p:nvPr/>
          </p:nvSpPr>
          <p:spPr>
            <a:xfrm>
              <a:off x="2708698" y="3937660"/>
              <a:ext cx="1501524" cy="600609"/>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300305 w 1501524"/>
                <a:gd name="connsiteY5" fmla="*/ 300305 h 600609"/>
                <a:gd name="connsiteX6" fmla="*/ 0 w 1501524"/>
                <a:gd name="connsiteY6"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524" h="600609">
                  <a:moveTo>
                    <a:pt x="0" y="0"/>
                  </a:moveTo>
                  <a:lnTo>
                    <a:pt x="1201220" y="0"/>
                  </a:lnTo>
                  <a:lnTo>
                    <a:pt x="1501524" y="300305"/>
                  </a:lnTo>
                  <a:lnTo>
                    <a:pt x="1201220" y="600609"/>
                  </a:lnTo>
                  <a:lnTo>
                    <a:pt x="0" y="600609"/>
                  </a:lnTo>
                  <a:lnTo>
                    <a:pt x="300305" y="300305"/>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5751" tIns="56896" rIns="428853" bIns="56896" numCol="1" spcCol="1270" anchor="ctr" anchorCtr="0">
              <a:noAutofit/>
            </a:bodyPr>
            <a:lstStyle/>
            <a:p>
              <a:pPr algn="ctr" defTabSz="948243">
                <a:lnSpc>
                  <a:spcPct val="90000"/>
                </a:lnSpc>
                <a:spcBef>
                  <a:spcPct val="0"/>
                </a:spcBef>
                <a:spcAft>
                  <a:spcPct val="35000"/>
                </a:spcAft>
              </a:pPr>
              <a:r>
                <a:rPr lang="en-IN" sz="2400" b="1" dirty="0"/>
                <a:t>Python</a:t>
              </a:r>
            </a:p>
            <a:p>
              <a:pPr algn="ctr" defTabSz="948243">
                <a:lnSpc>
                  <a:spcPct val="90000"/>
                </a:lnSpc>
                <a:spcBef>
                  <a:spcPct val="0"/>
                </a:spcBef>
                <a:spcAft>
                  <a:spcPct val="35000"/>
                </a:spcAft>
              </a:pPr>
              <a:r>
                <a:rPr lang="en-IN" sz="2400" b="1" dirty="0"/>
                <a:t>code</a:t>
              </a:r>
              <a:endParaRPr lang="en-GB" sz="2400" b="1" dirty="0"/>
            </a:p>
          </p:txBody>
        </p:sp>
      </p:grpSp>
      <p:pic>
        <p:nvPicPr>
          <p:cNvPr id="31" name="Picture 30">
            <a:extLst>
              <a:ext uri="{FF2B5EF4-FFF2-40B4-BE49-F238E27FC236}">
                <a16:creationId xmlns:a16="http://schemas.microsoft.com/office/drawing/2014/main" id="{5C8C3D5A-4BD0-712B-E933-6284FB392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0250" y="3187516"/>
            <a:ext cx="3752813" cy="3002251"/>
          </a:xfrm>
          <a:prstGeom prst="rect">
            <a:avLst/>
          </a:prstGeom>
          <a:ln>
            <a:noFill/>
          </a:ln>
          <a:effectLst>
            <a:outerShdw blurRad="292100" dist="139700" dir="2700000" algn="tl" rotWithShape="0">
              <a:srgbClr val="333333">
                <a:alpha val="65000"/>
              </a:srgbClr>
            </a:outerShdw>
          </a:effectLst>
        </p:spPr>
      </p:pic>
      <p:grpSp>
        <p:nvGrpSpPr>
          <p:cNvPr id="37" name="Group 36">
            <a:extLst>
              <a:ext uri="{FF2B5EF4-FFF2-40B4-BE49-F238E27FC236}">
                <a16:creationId xmlns:a16="http://schemas.microsoft.com/office/drawing/2014/main" id="{4228DDB2-80F3-B237-85FD-35BAF6B304FB}"/>
              </a:ext>
            </a:extLst>
          </p:cNvPr>
          <p:cNvGrpSpPr/>
          <p:nvPr/>
        </p:nvGrpSpPr>
        <p:grpSpPr>
          <a:xfrm>
            <a:off x="3889258" y="2296014"/>
            <a:ext cx="4376103" cy="3665609"/>
            <a:chOff x="6077310" y="1152050"/>
            <a:chExt cx="5561225" cy="4039956"/>
          </a:xfrm>
        </p:grpSpPr>
        <p:pic>
          <p:nvPicPr>
            <p:cNvPr id="35" name="Picture 34">
              <a:extLst>
                <a:ext uri="{FF2B5EF4-FFF2-40B4-BE49-F238E27FC236}">
                  <a16:creationId xmlns:a16="http://schemas.microsoft.com/office/drawing/2014/main" id="{51228C4C-938C-2E4C-C4BF-3EB664480A9A}"/>
                </a:ext>
              </a:extLst>
            </p:cNvPr>
            <p:cNvPicPr>
              <a:picLocks noChangeAspect="1"/>
            </p:cNvPicPr>
            <p:nvPr/>
          </p:nvPicPr>
          <p:blipFill>
            <a:blip r:embed="rId3"/>
            <a:stretch>
              <a:fillRect/>
            </a:stretch>
          </p:blipFill>
          <p:spPr>
            <a:xfrm>
              <a:off x="6077310" y="1152050"/>
              <a:ext cx="5561225" cy="4039956"/>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D88F09E4-470A-AB1C-5E7F-30A6C79AE045}"/>
                </a:ext>
              </a:extLst>
            </p:cNvPr>
            <p:cNvPicPr>
              <a:picLocks noChangeAspect="1"/>
            </p:cNvPicPr>
            <p:nvPr/>
          </p:nvPicPr>
          <p:blipFill>
            <a:blip r:embed="rId4"/>
            <a:stretch>
              <a:fillRect/>
            </a:stretch>
          </p:blipFill>
          <p:spPr>
            <a:xfrm>
              <a:off x="9184395" y="4852340"/>
              <a:ext cx="451312" cy="195413"/>
            </a:xfrm>
            <a:prstGeom prst="rect">
              <a:avLst/>
            </a:prstGeom>
            <a:ln>
              <a:noFill/>
            </a:ln>
            <a:effectLst>
              <a:outerShdw blurRad="292100" dist="139700" dir="2700000" algn="tl" rotWithShape="0">
                <a:srgbClr val="333333">
                  <a:alpha val="65000"/>
                </a:srgbClr>
              </a:outerShdw>
            </a:effectLst>
          </p:spPr>
        </p:pic>
      </p:grpSp>
      <p:sp>
        <p:nvSpPr>
          <p:cNvPr id="38" name="TextBox 37">
            <a:extLst>
              <a:ext uri="{FF2B5EF4-FFF2-40B4-BE49-F238E27FC236}">
                <a16:creationId xmlns:a16="http://schemas.microsoft.com/office/drawing/2014/main" id="{2D852815-1522-982A-11BE-25F048B719AF}"/>
              </a:ext>
            </a:extLst>
          </p:cNvPr>
          <p:cNvSpPr txBox="1"/>
          <p:nvPr/>
        </p:nvSpPr>
        <p:spPr>
          <a:xfrm>
            <a:off x="780746" y="5019519"/>
            <a:ext cx="1898117" cy="400110"/>
          </a:xfrm>
          <a:prstGeom prst="rect">
            <a:avLst/>
          </a:prstGeom>
          <a:solidFill>
            <a:srgbClr val="002060"/>
          </a:solidFill>
        </p:spPr>
        <p:txBody>
          <a:bodyPr wrap="square" rtlCol="0">
            <a:spAutoFit/>
          </a:bodyPr>
          <a:lstStyle/>
          <a:p>
            <a:pPr algn="ctr"/>
            <a:r>
              <a:rPr lang="en-IN" sz="2000" b="1" dirty="0">
                <a:solidFill>
                  <a:schemeClr val="bg1"/>
                </a:solidFill>
              </a:rPr>
              <a:t>SEM Image</a:t>
            </a:r>
            <a:endParaRPr lang="en-GB" sz="2000" b="1" dirty="0">
              <a:solidFill>
                <a:schemeClr val="bg1"/>
              </a:solidFill>
            </a:endParaRPr>
          </a:p>
        </p:txBody>
      </p:sp>
      <p:sp>
        <p:nvSpPr>
          <p:cNvPr id="39" name="TextBox 38">
            <a:extLst>
              <a:ext uri="{FF2B5EF4-FFF2-40B4-BE49-F238E27FC236}">
                <a16:creationId xmlns:a16="http://schemas.microsoft.com/office/drawing/2014/main" id="{40FF67BC-AD28-5F60-899A-106406BC23EA}"/>
              </a:ext>
            </a:extLst>
          </p:cNvPr>
          <p:cNvSpPr txBox="1"/>
          <p:nvPr/>
        </p:nvSpPr>
        <p:spPr>
          <a:xfrm>
            <a:off x="3839078" y="6079838"/>
            <a:ext cx="4278702" cy="400110"/>
          </a:xfrm>
          <a:prstGeom prst="rect">
            <a:avLst/>
          </a:prstGeom>
          <a:solidFill>
            <a:srgbClr val="002060"/>
          </a:solidFill>
        </p:spPr>
        <p:txBody>
          <a:bodyPr wrap="square" rtlCol="0">
            <a:spAutoFit/>
          </a:bodyPr>
          <a:lstStyle/>
          <a:p>
            <a:pPr algn="ctr"/>
            <a:r>
              <a:rPr lang="en-IN" sz="2000" b="1" dirty="0">
                <a:solidFill>
                  <a:schemeClr val="bg1"/>
                </a:solidFill>
              </a:rPr>
              <a:t>SEM Image </a:t>
            </a:r>
            <a:r>
              <a:rPr lang="en-IN" sz="2000" b="1" dirty="0" err="1">
                <a:solidFill>
                  <a:schemeClr val="bg1"/>
                </a:solidFill>
              </a:rPr>
              <a:t>thresholded</a:t>
            </a:r>
            <a:r>
              <a:rPr lang="en-IN" sz="2000" b="1" dirty="0">
                <a:solidFill>
                  <a:schemeClr val="bg1"/>
                </a:solidFill>
              </a:rPr>
              <a:t> using </a:t>
            </a:r>
            <a:r>
              <a:rPr lang="en-IN" sz="2000" b="1" dirty="0" err="1">
                <a:solidFill>
                  <a:schemeClr val="bg1"/>
                </a:solidFill>
              </a:rPr>
              <a:t>Imagej</a:t>
            </a:r>
            <a:endParaRPr lang="en-GB" sz="2000" b="1" dirty="0">
              <a:solidFill>
                <a:schemeClr val="bg1"/>
              </a:solidFill>
            </a:endParaRPr>
          </a:p>
        </p:txBody>
      </p:sp>
      <p:sp>
        <p:nvSpPr>
          <p:cNvPr id="40" name="TextBox 39">
            <a:extLst>
              <a:ext uri="{FF2B5EF4-FFF2-40B4-BE49-F238E27FC236}">
                <a16:creationId xmlns:a16="http://schemas.microsoft.com/office/drawing/2014/main" id="{49D642BC-148E-D671-FB38-A881A6D1594F}"/>
              </a:ext>
            </a:extLst>
          </p:cNvPr>
          <p:cNvSpPr txBox="1"/>
          <p:nvPr/>
        </p:nvSpPr>
        <p:spPr>
          <a:xfrm>
            <a:off x="8384960" y="6279893"/>
            <a:ext cx="3683395" cy="400110"/>
          </a:xfrm>
          <a:prstGeom prst="rect">
            <a:avLst/>
          </a:prstGeom>
          <a:solidFill>
            <a:srgbClr val="002060"/>
          </a:solidFill>
        </p:spPr>
        <p:txBody>
          <a:bodyPr wrap="square" rtlCol="0">
            <a:spAutoFit/>
          </a:bodyPr>
          <a:lstStyle/>
          <a:p>
            <a:pPr algn="ctr"/>
            <a:r>
              <a:rPr lang="en-IN" sz="2000" b="1" dirty="0">
                <a:solidFill>
                  <a:schemeClr val="bg1"/>
                </a:solidFill>
              </a:rPr>
              <a:t>Black and white image</a:t>
            </a:r>
            <a:endParaRPr lang="en-GB" sz="2000" b="1" dirty="0">
              <a:solidFill>
                <a:schemeClr val="bg1"/>
              </a:solidFill>
            </a:endParaRPr>
          </a:p>
        </p:txBody>
      </p:sp>
      <p:sp>
        <p:nvSpPr>
          <p:cNvPr id="42" name="TextBox 41">
            <a:extLst>
              <a:ext uri="{FF2B5EF4-FFF2-40B4-BE49-F238E27FC236}">
                <a16:creationId xmlns:a16="http://schemas.microsoft.com/office/drawing/2014/main" id="{62EC92FA-1F30-08DE-4461-F28B0C1612A8}"/>
              </a:ext>
            </a:extLst>
          </p:cNvPr>
          <p:cNvSpPr txBox="1"/>
          <p:nvPr/>
        </p:nvSpPr>
        <p:spPr>
          <a:xfrm>
            <a:off x="70450" y="5377090"/>
            <a:ext cx="3296135" cy="1477328"/>
          </a:xfrm>
          <a:prstGeom prst="rect">
            <a:avLst/>
          </a:prstGeom>
          <a:noFill/>
        </p:spPr>
        <p:txBody>
          <a:bodyPr wrap="square">
            <a:spAutoFit/>
          </a:bodyPr>
          <a:lstStyle/>
          <a:p>
            <a:pPr marL="285750" indent="-285750" algn="just">
              <a:buFont typeface="Wingdings" panose="05000000000000000000" pitchFamily="2" charset="2"/>
              <a:buChar char="q"/>
            </a:pPr>
            <a:r>
              <a:rPr lang="en-US" dirty="0"/>
              <a:t>The SEM micrograph is </a:t>
            </a:r>
            <a:r>
              <a:rPr lang="en-US" dirty="0" err="1"/>
              <a:t>thresholded</a:t>
            </a:r>
            <a:r>
              <a:rPr lang="en-US" dirty="0"/>
              <a:t> and converted into an 8-bit black and white image and saved in some folder.</a:t>
            </a:r>
          </a:p>
        </p:txBody>
      </p:sp>
      <p:pic>
        <p:nvPicPr>
          <p:cNvPr id="33" name="Picture 32">
            <a:extLst>
              <a:ext uri="{FF2B5EF4-FFF2-40B4-BE49-F238E27FC236}">
                <a16:creationId xmlns:a16="http://schemas.microsoft.com/office/drawing/2014/main" id="{243AED87-5609-8BD1-0021-42E4CF8A8A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50" y="1537450"/>
            <a:ext cx="4278701" cy="34229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179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452B0B-9352-6E87-0A5E-8EDF15A32A0E}"/>
              </a:ext>
            </a:extLst>
          </p:cNvPr>
          <p:cNvSpPr txBox="1">
            <a:spLocks/>
          </p:cNvSpPr>
          <p:nvPr/>
        </p:nvSpPr>
        <p:spPr>
          <a:xfrm>
            <a:off x="103826" y="114166"/>
            <a:ext cx="11981782" cy="692245"/>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Steps followed in writing the code </a:t>
            </a:r>
          </a:p>
        </p:txBody>
      </p:sp>
      <p:grpSp>
        <p:nvGrpSpPr>
          <p:cNvPr id="5" name="Group 4">
            <a:extLst>
              <a:ext uri="{FF2B5EF4-FFF2-40B4-BE49-F238E27FC236}">
                <a16:creationId xmlns:a16="http://schemas.microsoft.com/office/drawing/2014/main" id="{3CCAA4D0-CD8B-99A5-D5B1-5888AD0BB0F1}"/>
              </a:ext>
            </a:extLst>
          </p:cNvPr>
          <p:cNvGrpSpPr/>
          <p:nvPr/>
        </p:nvGrpSpPr>
        <p:grpSpPr>
          <a:xfrm>
            <a:off x="126124" y="859529"/>
            <a:ext cx="5900552" cy="800813"/>
            <a:chOff x="306259" y="3937659"/>
            <a:chExt cx="3903963" cy="600610"/>
          </a:xfrm>
          <a:solidFill>
            <a:srgbClr val="002060"/>
          </a:solidFill>
        </p:grpSpPr>
        <p:sp>
          <p:nvSpPr>
            <p:cNvPr id="6" name="Freeform: Shape 5">
              <a:extLst>
                <a:ext uri="{FF2B5EF4-FFF2-40B4-BE49-F238E27FC236}">
                  <a16:creationId xmlns:a16="http://schemas.microsoft.com/office/drawing/2014/main" id="{CC84FB5A-9478-8F02-8837-95B686CB8CA8}"/>
                </a:ext>
              </a:extLst>
            </p:cNvPr>
            <p:cNvSpPr/>
            <p:nvPr/>
          </p:nvSpPr>
          <p:spPr>
            <a:xfrm>
              <a:off x="306259" y="3937659"/>
              <a:ext cx="1501524" cy="600609"/>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0 w 1501524"/>
                <a:gd name="connsiteY5"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1524" h="600609">
                  <a:moveTo>
                    <a:pt x="0" y="0"/>
                  </a:moveTo>
                  <a:lnTo>
                    <a:pt x="1201220" y="0"/>
                  </a:lnTo>
                  <a:lnTo>
                    <a:pt x="1501524" y="300305"/>
                  </a:lnTo>
                  <a:lnTo>
                    <a:pt x="1201220" y="600609"/>
                  </a:lnTo>
                  <a:lnTo>
                    <a:pt x="0" y="600609"/>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64008" rIns="232207" bIns="64008" numCol="1" spcCol="1270" anchor="ctr" anchorCtr="0">
              <a:noAutofit/>
            </a:bodyPr>
            <a:lstStyle/>
            <a:p>
              <a:pPr algn="ctr" defTabSz="1066773">
                <a:lnSpc>
                  <a:spcPct val="90000"/>
                </a:lnSpc>
                <a:spcBef>
                  <a:spcPct val="0"/>
                </a:spcBef>
                <a:spcAft>
                  <a:spcPct val="35000"/>
                </a:spcAft>
              </a:pPr>
              <a:r>
                <a:rPr lang="en-IN" sz="2400" b="1" dirty="0">
                  <a:solidFill>
                    <a:schemeClr val="bg1"/>
                  </a:solidFill>
                </a:rPr>
                <a:t>SEM image</a:t>
              </a:r>
              <a:endParaRPr lang="en-GB" sz="2400" b="1" dirty="0">
                <a:solidFill>
                  <a:schemeClr val="bg1"/>
                </a:solidFill>
              </a:endParaRPr>
            </a:p>
          </p:txBody>
        </p:sp>
        <p:sp>
          <p:nvSpPr>
            <p:cNvPr id="7" name="Freeform: Shape 6">
              <a:extLst>
                <a:ext uri="{FF2B5EF4-FFF2-40B4-BE49-F238E27FC236}">
                  <a16:creationId xmlns:a16="http://schemas.microsoft.com/office/drawing/2014/main" id="{22910D71-1FA7-1F6F-7DEC-373F17C4059F}"/>
                </a:ext>
              </a:extLst>
            </p:cNvPr>
            <p:cNvSpPr/>
            <p:nvPr/>
          </p:nvSpPr>
          <p:spPr>
            <a:xfrm>
              <a:off x="1507478" y="3937659"/>
              <a:ext cx="1501524" cy="600609"/>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300305 w 1501524"/>
                <a:gd name="connsiteY5" fmla="*/ 300305 h 600609"/>
                <a:gd name="connsiteX6" fmla="*/ 0 w 1501524"/>
                <a:gd name="connsiteY6"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524" h="600609">
                  <a:moveTo>
                    <a:pt x="0" y="0"/>
                  </a:moveTo>
                  <a:lnTo>
                    <a:pt x="1201220" y="0"/>
                  </a:lnTo>
                  <a:lnTo>
                    <a:pt x="1501524" y="300305"/>
                  </a:lnTo>
                  <a:lnTo>
                    <a:pt x="1201220" y="600609"/>
                  </a:lnTo>
                  <a:lnTo>
                    <a:pt x="0" y="600609"/>
                  </a:lnTo>
                  <a:lnTo>
                    <a:pt x="300305" y="300305"/>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6419" tIns="64008" rIns="432409" bIns="64008" numCol="1" spcCol="1270" anchor="ctr" anchorCtr="0">
              <a:noAutofit/>
            </a:bodyPr>
            <a:lstStyle/>
            <a:p>
              <a:pPr algn="ctr" defTabSz="1066773">
                <a:lnSpc>
                  <a:spcPct val="90000"/>
                </a:lnSpc>
                <a:spcBef>
                  <a:spcPct val="0"/>
                </a:spcBef>
                <a:spcAft>
                  <a:spcPct val="35000"/>
                </a:spcAft>
              </a:pPr>
              <a:r>
                <a:rPr lang="en-IN" sz="2400" b="1" dirty="0">
                  <a:solidFill>
                    <a:schemeClr val="bg1"/>
                  </a:solidFill>
                </a:rPr>
                <a:t>ImageJ</a:t>
              </a:r>
              <a:endParaRPr lang="en-GB" sz="2400" b="1" dirty="0">
                <a:solidFill>
                  <a:schemeClr val="bg1"/>
                </a:solidFill>
              </a:endParaRPr>
            </a:p>
          </p:txBody>
        </p:sp>
        <p:sp>
          <p:nvSpPr>
            <p:cNvPr id="8" name="Freeform: Shape 7">
              <a:extLst>
                <a:ext uri="{FF2B5EF4-FFF2-40B4-BE49-F238E27FC236}">
                  <a16:creationId xmlns:a16="http://schemas.microsoft.com/office/drawing/2014/main" id="{E2309FF8-A27D-0727-D47B-DE7F3A388E99}"/>
                </a:ext>
              </a:extLst>
            </p:cNvPr>
            <p:cNvSpPr/>
            <p:nvPr/>
          </p:nvSpPr>
          <p:spPr>
            <a:xfrm>
              <a:off x="2708698" y="3937659"/>
              <a:ext cx="1501524" cy="600610"/>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300305 w 1501524"/>
                <a:gd name="connsiteY5" fmla="*/ 300305 h 600609"/>
                <a:gd name="connsiteX6" fmla="*/ 0 w 1501524"/>
                <a:gd name="connsiteY6"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524" h="600609">
                  <a:moveTo>
                    <a:pt x="0" y="0"/>
                  </a:moveTo>
                  <a:lnTo>
                    <a:pt x="1201220" y="0"/>
                  </a:lnTo>
                  <a:lnTo>
                    <a:pt x="1501524" y="300305"/>
                  </a:lnTo>
                  <a:lnTo>
                    <a:pt x="1201220" y="600609"/>
                  </a:lnTo>
                  <a:lnTo>
                    <a:pt x="0" y="600609"/>
                  </a:lnTo>
                  <a:lnTo>
                    <a:pt x="300305" y="300305"/>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5751" tIns="56896" rIns="428853" bIns="56896" numCol="1" spcCol="1270" anchor="ctr" anchorCtr="0">
              <a:noAutofit/>
            </a:bodyPr>
            <a:lstStyle/>
            <a:p>
              <a:pPr algn="ctr" defTabSz="948243">
                <a:lnSpc>
                  <a:spcPct val="90000"/>
                </a:lnSpc>
                <a:spcBef>
                  <a:spcPct val="0"/>
                </a:spcBef>
                <a:spcAft>
                  <a:spcPct val="35000"/>
                </a:spcAft>
              </a:pPr>
              <a:r>
                <a:rPr lang="en-IN" sz="2400" b="1" dirty="0">
                  <a:solidFill>
                    <a:schemeClr val="tx1"/>
                  </a:solidFill>
                  <a:highlight>
                    <a:srgbClr val="FFFF00"/>
                  </a:highlight>
                </a:rPr>
                <a:t>Python</a:t>
              </a:r>
            </a:p>
            <a:p>
              <a:pPr algn="ctr" defTabSz="948243">
                <a:lnSpc>
                  <a:spcPct val="90000"/>
                </a:lnSpc>
                <a:spcBef>
                  <a:spcPct val="0"/>
                </a:spcBef>
                <a:spcAft>
                  <a:spcPct val="35000"/>
                </a:spcAft>
              </a:pPr>
              <a:r>
                <a:rPr lang="en-IN" sz="2400" b="1" dirty="0">
                  <a:solidFill>
                    <a:schemeClr val="tx1"/>
                  </a:solidFill>
                  <a:highlight>
                    <a:srgbClr val="FFFF00"/>
                  </a:highlight>
                </a:rPr>
                <a:t>code</a:t>
              </a:r>
              <a:endParaRPr lang="en-GB" sz="2400" b="1" dirty="0">
                <a:solidFill>
                  <a:schemeClr val="tx1"/>
                </a:solidFill>
                <a:highlight>
                  <a:srgbClr val="FFFF00"/>
                </a:highlight>
              </a:endParaRPr>
            </a:p>
          </p:txBody>
        </p:sp>
      </p:grpSp>
      <p:sp>
        <p:nvSpPr>
          <p:cNvPr id="11" name="TextBox 10">
            <a:extLst>
              <a:ext uri="{FF2B5EF4-FFF2-40B4-BE49-F238E27FC236}">
                <a16:creationId xmlns:a16="http://schemas.microsoft.com/office/drawing/2014/main" id="{4D3D57AF-C358-9CFD-B1AA-926C59DB74DF}"/>
              </a:ext>
            </a:extLst>
          </p:cNvPr>
          <p:cNvSpPr txBox="1"/>
          <p:nvPr/>
        </p:nvSpPr>
        <p:spPr>
          <a:xfrm>
            <a:off x="103826" y="1660341"/>
            <a:ext cx="7280385" cy="4985980"/>
          </a:xfrm>
          <a:prstGeom prst="rect">
            <a:avLst/>
          </a:prstGeom>
          <a:noFill/>
        </p:spPr>
        <p:txBody>
          <a:bodyPr wrap="square">
            <a:spAutoFit/>
          </a:bodyPr>
          <a:lstStyle/>
          <a:p>
            <a:pPr algn="just"/>
            <a:r>
              <a:rPr lang="en-US" dirty="0"/>
              <a:t>This code processes a set of TIFF image files, extracting features from them and saving the results in a CSV file:</a:t>
            </a:r>
          </a:p>
          <a:p>
            <a:pPr algn="just"/>
            <a:endParaRPr lang="en-US" dirty="0"/>
          </a:p>
          <a:p>
            <a:pPr marL="285750" indent="-285750" algn="just">
              <a:buFont typeface="Wingdings" panose="05000000000000000000" pitchFamily="2" charset="2"/>
              <a:buChar char="q"/>
            </a:pPr>
            <a:r>
              <a:rPr lang="en-US" b="1" dirty="0"/>
              <a:t>Imports libraries</a:t>
            </a:r>
            <a:r>
              <a:rPr lang="en-US" dirty="0"/>
              <a:t>: The code imports several Python libraries at the beginning of the script. These libraries include </a:t>
            </a:r>
            <a:r>
              <a:rPr lang="en-US" dirty="0" err="1"/>
              <a:t>os</a:t>
            </a:r>
            <a:r>
              <a:rPr lang="en-US" dirty="0"/>
              <a:t>, PIL, </a:t>
            </a:r>
            <a:r>
              <a:rPr lang="en-US" dirty="0" err="1"/>
              <a:t>numpy</a:t>
            </a:r>
            <a:r>
              <a:rPr lang="en-US" dirty="0"/>
              <a:t>, </a:t>
            </a:r>
            <a:r>
              <a:rPr lang="en-US" dirty="0" err="1"/>
              <a:t>scipy.ndimage</a:t>
            </a:r>
            <a:r>
              <a:rPr lang="en-US" dirty="0"/>
              <a:t>, </a:t>
            </a:r>
            <a:r>
              <a:rPr lang="en-US" dirty="0" err="1"/>
              <a:t>matplotlib.pyplot</a:t>
            </a:r>
            <a:r>
              <a:rPr lang="en-US" dirty="0"/>
              <a:t>, glob, and csv.</a:t>
            </a:r>
          </a:p>
          <a:p>
            <a:pPr marL="285750" indent="-285750" algn="just">
              <a:buFont typeface="Wingdings" panose="05000000000000000000" pitchFamily="2" charset="2"/>
              <a:buChar char="q"/>
            </a:pPr>
            <a:r>
              <a:rPr lang="en-US" b="1" dirty="0"/>
              <a:t>Create a CSV file</a:t>
            </a:r>
            <a:endParaRPr lang="en-US" dirty="0"/>
          </a:p>
          <a:p>
            <a:pPr marL="285750" indent="-285750" algn="just">
              <a:buFont typeface="Wingdings" panose="05000000000000000000" pitchFamily="2" charset="2"/>
              <a:buChar char="q"/>
            </a:pPr>
            <a:r>
              <a:rPr lang="en-US" b="1" dirty="0"/>
              <a:t>Specifies the input and output folders</a:t>
            </a:r>
            <a:r>
              <a:rPr lang="en-US" dirty="0"/>
              <a:t>: The code specifies the input and output folders for the TIFF image files using the variables '</a:t>
            </a:r>
            <a:r>
              <a:rPr lang="en-US" dirty="0" err="1"/>
              <a:t>input_folder</a:t>
            </a:r>
            <a:r>
              <a:rPr lang="en-US" dirty="0"/>
              <a:t>' and '</a:t>
            </a:r>
            <a:r>
              <a:rPr lang="en-US" dirty="0" err="1"/>
              <a:t>output_folder</a:t>
            </a:r>
            <a:r>
              <a:rPr lang="en-US" dirty="0"/>
              <a:t>'.</a:t>
            </a:r>
          </a:p>
          <a:p>
            <a:pPr marL="285750" indent="-285750" algn="just">
              <a:buFont typeface="Wingdings" panose="05000000000000000000" pitchFamily="2" charset="2"/>
              <a:buChar char="q"/>
            </a:pPr>
            <a:r>
              <a:rPr lang="en-US" b="1" dirty="0"/>
              <a:t>Finds TIFF image files</a:t>
            </a:r>
            <a:r>
              <a:rPr lang="en-US" dirty="0"/>
              <a:t>: The code finds all the TIFF image files in the input folder using the </a:t>
            </a:r>
            <a:r>
              <a:rPr lang="en-US" dirty="0" err="1"/>
              <a:t>glob.glob</a:t>
            </a:r>
            <a:r>
              <a:rPr lang="en-US" dirty="0"/>
              <a:t>() function. It creates a file list containing the filenames of all the TIFF image files.</a:t>
            </a:r>
          </a:p>
          <a:p>
            <a:pPr marL="285750" indent="-285750" algn="just">
              <a:buFont typeface="Wingdings" panose="05000000000000000000" pitchFamily="2" charset="2"/>
              <a:buChar char="q"/>
            </a:pPr>
            <a:r>
              <a:rPr lang="en-US" b="1" dirty="0"/>
              <a:t>Loop through each TIFF image file</a:t>
            </a:r>
            <a:r>
              <a:rPr lang="en-US" dirty="0"/>
              <a:t>: The code loops through each TIFF image file in the file list. For each file, it performs the following operations:</a:t>
            </a:r>
          </a:p>
          <a:p>
            <a:pPr marL="285750" indent="-285750">
              <a:buFont typeface="Wingdings" panose="05000000000000000000" pitchFamily="2" charset="2"/>
              <a:buChar char="q"/>
            </a:pPr>
            <a:endParaRPr lang="en-US" sz="1600" dirty="0"/>
          </a:p>
          <a:p>
            <a:pPr marL="285750" indent="-285750" algn="just">
              <a:buFont typeface="Wingdings" panose="05000000000000000000" pitchFamily="2" charset="2"/>
              <a:buChar char="q"/>
            </a:pPr>
            <a:endParaRPr lang="en-US" sz="1400" dirty="0"/>
          </a:p>
        </p:txBody>
      </p:sp>
      <p:pic>
        <p:nvPicPr>
          <p:cNvPr id="17" name="Picture 16">
            <a:extLst>
              <a:ext uri="{FF2B5EF4-FFF2-40B4-BE49-F238E27FC236}">
                <a16:creationId xmlns:a16="http://schemas.microsoft.com/office/drawing/2014/main" id="{2389D931-449A-4C3F-6146-3E72BAD0CF7F}"/>
              </a:ext>
            </a:extLst>
          </p:cNvPr>
          <p:cNvPicPr>
            <a:picLocks noChangeAspect="1"/>
          </p:cNvPicPr>
          <p:nvPr/>
        </p:nvPicPr>
        <p:blipFill>
          <a:blip r:embed="rId3"/>
          <a:stretch>
            <a:fillRect/>
          </a:stretch>
        </p:blipFill>
        <p:spPr>
          <a:xfrm>
            <a:off x="7663625" y="859528"/>
            <a:ext cx="4402251" cy="5884305"/>
          </a:xfrm>
          <a:prstGeom prst="rect">
            <a:avLst/>
          </a:prstGeom>
        </p:spPr>
      </p:pic>
      <p:sp>
        <p:nvSpPr>
          <p:cNvPr id="2" name="Arrow: Down 1">
            <a:extLst>
              <a:ext uri="{FF2B5EF4-FFF2-40B4-BE49-F238E27FC236}">
                <a16:creationId xmlns:a16="http://schemas.microsoft.com/office/drawing/2014/main" id="{4529382A-B447-E57E-28CC-4B7405C65433}"/>
              </a:ext>
            </a:extLst>
          </p:cNvPr>
          <p:cNvSpPr/>
          <p:nvPr/>
        </p:nvSpPr>
        <p:spPr>
          <a:xfrm rot="14274492">
            <a:off x="6936906" y="1561351"/>
            <a:ext cx="389161" cy="1125769"/>
          </a:xfrm>
          <a:prstGeom prst="downArrow">
            <a:avLst>
              <a:gd name="adj1" fmla="val 43443"/>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3836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491AD4-6E48-85D7-B95A-ECC49BDE5CCB}"/>
              </a:ext>
            </a:extLst>
          </p:cNvPr>
          <p:cNvSpPr txBox="1"/>
          <p:nvPr/>
        </p:nvSpPr>
        <p:spPr>
          <a:xfrm>
            <a:off x="336430" y="146108"/>
            <a:ext cx="11053313" cy="584775"/>
          </a:xfrm>
          <a:prstGeom prst="rect">
            <a:avLst/>
          </a:prstGeom>
          <a:noFill/>
        </p:spPr>
        <p:txBody>
          <a:bodyPr wrap="square">
            <a:spAutoFit/>
          </a:bodyPr>
          <a:lstStyle/>
          <a:p>
            <a:r>
              <a:rPr lang="en-US" sz="1600" dirty="0"/>
              <a:t>.</a:t>
            </a:r>
          </a:p>
          <a:p>
            <a:endParaRPr lang="en-US" sz="1600" dirty="0"/>
          </a:p>
        </p:txBody>
      </p:sp>
      <p:pic>
        <p:nvPicPr>
          <p:cNvPr id="8" name="Picture 7">
            <a:extLst>
              <a:ext uri="{FF2B5EF4-FFF2-40B4-BE49-F238E27FC236}">
                <a16:creationId xmlns:a16="http://schemas.microsoft.com/office/drawing/2014/main" id="{A2D2E6E0-1D8E-4802-C6B4-3E89A64F542C}"/>
              </a:ext>
            </a:extLst>
          </p:cNvPr>
          <p:cNvPicPr>
            <a:picLocks noChangeAspect="1"/>
          </p:cNvPicPr>
          <p:nvPr/>
        </p:nvPicPr>
        <p:blipFill rotWithShape="1">
          <a:blip r:embed="rId3"/>
          <a:srcRect r="19502"/>
          <a:stretch/>
        </p:blipFill>
        <p:spPr>
          <a:xfrm>
            <a:off x="7251234" y="1015530"/>
            <a:ext cx="4745002" cy="4338130"/>
          </a:xfrm>
          <a:prstGeom prst="rect">
            <a:avLst/>
          </a:prstGeom>
        </p:spPr>
      </p:pic>
      <p:sp>
        <p:nvSpPr>
          <p:cNvPr id="9" name="Title 1">
            <a:extLst>
              <a:ext uri="{FF2B5EF4-FFF2-40B4-BE49-F238E27FC236}">
                <a16:creationId xmlns:a16="http://schemas.microsoft.com/office/drawing/2014/main" id="{62F35E4F-845A-990A-EF75-85A53CE6AD7C}"/>
              </a:ext>
            </a:extLst>
          </p:cNvPr>
          <p:cNvSpPr txBox="1">
            <a:spLocks/>
          </p:cNvSpPr>
          <p:nvPr/>
        </p:nvSpPr>
        <p:spPr>
          <a:xfrm>
            <a:off x="103826" y="114166"/>
            <a:ext cx="11981782" cy="692245"/>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Steps followed in writing the code </a:t>
            </a:r>
          </a:p>
        </p:txBody>
      </p:sp>
      <p:grpSp>
        <p:nvGrpSpPr>
          <p:cNvPr id="10" name="Group 9">
            <a:extLst>
              <a:ext uri="{FF2B5EF4-FFF2-40B4-BE49-F238E27FC236}">
                <a16:creationId xmlns:a16="http://schemas.microsoft.com/office/drawing/2014/main" id="{967A17AF-99E1-4386-CEF3-D50EEC8723DE}"/>
              </a:ext>
            </a:extLst>
          </p:cNvPr>
          <p:cNvGrpSpPr/>
          <p:nvPr/>
        </p:nvGrpSpPr>
        <p:grpSpPr>
          <a:xfrm>
            <a:off x="126124" y="859529"/>
            <a:ext cx="5900552" cy="800813"/>
            <a:chOff x="306259" y="3937659"/>
            <a:chExt cx="3903963" cy="600610"/>
          </a:xfrm>
          <a:solidFill>
            <a:srgbClr val="002060"/>
          </a:solidFill>
        </p:grpSpPr>
        <p:sp>
          <p:nvSpPr>
            <p:cNvPr id="11" name="Freeform: Shape 10">
              <a:extLst>
                <a:ext uri="{FF2B5EF4-FFF2-40B4-BE49-F238E27FC236}">
                  <a16:creationId xmlns:a16="http://schemas.microsoft.com/office/drawing/2014/main" id="{680436DE-D0D6-F994-7E20-6DC3230755F0}"/>
                </a:ext>
              </a:extLst>
            </p:cNvPr>
            <p:cNvSpPr/>
            <p:nvPr/>
          </p:nvSpPr>
          <p:spPr>
            <a:xfrm>
              <a:off x="306259" y="3937659"/>
              <a:ext cx="1501524" cy="600609"/>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0 w 1501524"/>
                <a:gd name="connsiteY5"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1524" h="600609">
                  <a:moveTo>
                    <a:pt x="0" y="0"/>
                  </a:moveTo>
                  <a:lnTo>
                    <a:pt x="1201220" y="0"/>
                  </a:lnTo>
                  <a:lnTo>
                    <a:pt x="1501524" y="300305"/>
                  </a:lnTo>
                  <a:lnTo>
                    <a:pt x="1201220" y="600609"/>
                  </a:lnTo>
                  <a:lnTo>
                    <a:pt x="0" y="600609"/>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64008" rIns="232207" bIns="64008" numCol="1" spcCol="1270" anchor="ctr" anchorCtr="0">
              <a:noAutofit/>
            </a:bodyPr>
            <a:lstStyle/>
            <a:p>
              <a:pPr algn="ctr" defTabSz="1066773">
                <a:lnSpc>
                  <a:spcPct val="90000"/>
                </a:lnSpc>
                <a:spcBef>
                  <a:spcPct val="0"/>
                </a:spcBef>
                <a:spcAft>
                  <a:spcPct val="35000"/>
                </a:spcAft>
              </a:pPr>
              <a:r>
                <a:rPr lang="en-IN" sz="2400" b="1" dirty="0">
                  <a:solidFill>
                    <a:schemeClr val="bg1"/>
                  </a:solidFill>
                </a:rPr>
                <a:t>SEM image</a:t>
              </a:r>
              <a:endParaRPr lang="en-GB" sz="2400" b="1" dirty="0">
                <a:solidFill>
                  <a:schemeClr val="bg1"/>
                </a:solidFill>
              </a:endParaRPr>
            </a:p>
          </p:txBody>
        </p:sp>
        <p:sp>
          <p:nvSpPr>
            <p:cNvPr id="12" name="Freeform: Shape 11">
              <a:extLst>
                <a:ext uri="{FF2B5EF4-FFF2-40B4-BE49-F238E27FC236}">
                  <a16:creationId xmlns:a16="http://schemas.microsoft.com/office/drawing/2014/main" id="{90B24A3B-1519-FF0D-588B-E8E23C3E722B}"/>
                </a:ext>
              </a:extLst>
            </p:cNvPr>
            <p:cNvSpPr/>
            <p:nvPr/>
          </p:nvSpPr>
          <p:spPr>
            <a:xfrm>
              <a:off x="1507478" y="3937659"/>
              <a:ext cx="1501524" cy="600609"/>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300305 w 1501524"/>
                <a:gd name="connsiteY5" fmla="*/ 300305 h 600609"/>
                <a:gd name="connsiteX6" fmla="*/ 0 w 1501524"/>
                <a:gd name="connsiteY6"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524" h="600609">
                  <a:moveTo>
                    <a:pt x="0" y="0"/>
                  </a:moveTo>
                  <a:lnTo>
                    <a:pt x="1201220" y="0"/>
                  </a:lnTo>
                  <a:lnTo>
                    <a:pt x="1501524" y="300305"/>
                  </a:lnTo>
                  <a:lnTo>
                    <a:pt x="1201220" y="600609"/>
                  </a:lnTo>
                  <a:lnTo>
                    <a:pt x="0" y="600609"/>
                  </a:lnTo>
                  <a:lnTo>
                    <a:pt x="300305" y="300305"/>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6419" tIns="64008" rIns="432409" bIns="64008" numCol="1" spcCol="1270" anchor="ctr" anchorCtr="0">
              <a:noAutofit/>
            </a:bodyPr>
            <a:lstStyle/>
            <a:p>
              <a:pPr algn="ctr" defTabSz="1066773">
                <a:lnSpc>
                  <a:spcPct val="90000"/>
                </a:lnSpc>
                <a:spcBef>
                  <a:spcPct val="0"/>
                </a:spcBef>
                <a:spcAft>
                  <a:spcPct val="35000"/>
                </a:spcAft>
              </a:pPr>
              <a:r>
                <a:rPr lang="en-IN" sz="2400" b="1" dirty="0">
                  <a:solidFill>
                    <a:schemeClr val="bg1"/>
                  </a:solidFill>
                </a:rPr>
                <a:t>ImageJ</a:t>
              </a:r>
              <a:endParaRPr lang="en-GB" sz="2400" b="1" dirty="0">
                <a:solidFill>
                  <a:schemeClr val="bg1"/>
                </a:solidFill>
              </a:endParaRPr>
            </a:p>
          </p:txBody>
        </p:sp>
        <p:sp>
          <p:nvSpPr>
            <p:cNvPr id="13" name="Freeform: Shape 12">
              <a:extLst>
                <a:ext uri="{FF2B5EF4-FFF2-40B4-BE49-F238E27FC236}">
                  <a16:creationId xmlns:a16="http://schemas.microsoft.com/office/drawing/2014/main" id="{2F8D809F-C2B7-34B9-F271-5E86C831EE0D}"/>
                </a:ext>
              </a:extLst>
            </p:cNvPr>
            <p:cNvSpPr/>
            <p:nvPr/>
          </p:nvSpPr>
          <p:spPr>
            <a:xfrm>
              <a:off x="2708698" y="3937659"/>
              <a:ext cx="1501524" cy="600610"/>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300305 w 1501524"/>
                <a:gd name="connsiteY5" fmla="*/ 300305 h 600609"/>
                <a:gd name="connsiteX6" fmla="*/ 0 w 1501524"/>
                <a:gd name="connsiteY6"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524" h="600609">
                  <a:moveTo>
                    <a:pt x="0" y="0"/>
                  </a:moveTo>
                  <a:lnTo>
                    <a:pt x="1201220" y="0"/>
                  </a:lnTo>
                  <a:lnTo>
                    <a:pt x="1501524" y="300305"/>
                  </a:lnTo>
                  <a:lnTo>
                    <a:pt x="1201220" y="600609"/>
                  </a:lnTo>
                  <a:lnTo>
                    <a:pt x="0" y="600609"/>
                  </a:lnTo>
                  <a:lnTo>
                    <a:pt x="300305" y="300305"/>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5751" tIns="56896" rIns="428853" bIns="56896" numCol="1" spcCol="1270" anchor="ctr" anchorCtr="0">
              <a:noAutofit/>
            </a:bodyPr>
            <a:lstStyle/>
            <a:p>
              <a:pPr algn="ctr" defTabSz="948243">
                <a:lnSpc>
                  <a:spcPct val="90000"/>
                </a:lnSpc>
                <a:spcBef>
                  <a:spcPct val="0"/>
                </a:spcBef>
                <a:spcAft>
                  <a:spcPct val="35000"/>
                </a:spcAft>
              </a:pPr>
              <a:r>
                <a:rPr lang="en-IN" sz="2400" b="1" dirty="0">
                  <a:solidFill>
                    <a:schemeClr val="tx1"/>
                  </a:solidFill>
                  <a:highlight>
                    <a:srgbClr val="FFFF00"/>
                  </a:highlight>
                </a:rPr>
                <a:t>Python</a:t>
              </a:r>
            </a:p>
            <a:p>
              <a:pPr algn="ctr" defTabSz="948243">
                <a:lnSpc>
                  <a:spcPct val="90000"/>
                </a:lnSpc>
                <a:spcBef>
                  <a:spcPct val="0"/>
                </a:spcBef>
                <a:spcAft>
                  <a:spcPct val="35000"/>
                </a:spcAft>
              </a:pPr>
              <a:r>
                <a:rPr lang="en-IN" sz="2400" b="1" dirty="0">
                  <a:solidFill>
                    <a:schemeClr val="tx1"/>
                  </a:solidFill>
                  <a:highlight>
                    <a:srgbClr val="FFFF00"/>
                  </a:highlight>
                </a:rPr>
                <a:t>code</a:t>
              </a:r>
              <a:endParaRPr lang="en-GB" sz="2400" b="1" dirty="0">
                <a:solidFill>
                  <a:schemeClr val="tx1"/>
                </a:solidFill>
                <a:highlight>
                  <a:srgbClr val="FFFF00"/>
                </a:highlight>
              </a:endParaRPr>
            </a:p>
          </p:txBody>
        </p:sp>
      </p:grpSp>
      <p:sp>
        <p:nvSpPr>
          <p:cNvPr id="15" name="TextBox 14">
            <a:extLst>
              <a:ext uri="{FF2B5EF4-FFF2-40B4-BE49-F238E27FC236}">
                <a16:creationId xmlns:a16="http://schemas.microsoft.com/office/drawing/2014/main" id="{558961C0-04F6-B1E4-B8A1-1FAF8A537FF3}"/>
              </a:ext>
            </a:extLst>
          </p:cNvPr>
          <p:cNvSpPr txBox="1"/>
          <p:nvPr/>
        </p:nvSpPr>
        <p:spPr>
          <a:xfrm>
            <a:off x="126124" y="2048530"/>
            <a:ext cx="7125110" cy="3139321"/>
          </a:xfrm>
          <a:prstGeom prst="rect">
            <a:avLst/>
          </a:prstGeom>
          <a:noFill/>
        </p:spPr>
        <p:txBody>
          <a:bodyPr wrap="square">
            <a:spAutoFit/>
          </a:bodyPr>
          <a:lstStyle/>
          <a:p>
            <a:pPr algn="just"/>
            <a:r>
              <a:rPr lang="en-US" sz="1800" dirty="0"/>
              <a:t>a. </a:t>
            </a:r>
            <a:r>
              <a:rPr lang="en-US" sz="1800" b="1" dirty="0"/>
              <a:t>Load image</a:t>
            </a:r>
            <a:r>
              <a:rPr lang="en-US" sz="1800" dirty="0"/>
              <a:t>: The code loads the image using the </a:t>
            </a:r>
            <a:r>
              <a:rPr lang="en-US" sz="1800" dirty="0" err="1"/>
              <a:t>Image.open</a:t>
            </a:r>
            <a:r>
              <a:rPr lang="en-US" sz="1800" dirty="0"/>
              <a:t>() function and converts it to a </a:t>
            </a:r>
            <a:r>
              <a:rPr lang="en-US" sz="1800" dirty="0" err="1"/>
              <a:t>numpy</a:t>
            </a:r>
            <a:r>
              <a:rPr lang="en-US" sz="1800" dirty="0"/>
              <a:t> array using </a:t>
            </a:r>
            <a:r>
              <a:rPr lang="en-US" sz="1800" dirty="0" err="1"/>
              <a:t>np.array</a:t>
            </a:r>
            <a:r>
              <a:rPr lang="en-US" sz="1800" dirty="0"/>
              <a:t>().</a:t>
            </a:r>
          </a:p>
          <a:p>
            <a:pPr algn="just"/>
            <a:r>
              <a:rPr lang="en-US" sz="1800" dirty="0"/>
              <a:t>b</a:t>
            </a:r>
            <a:r>
              <a:rPr lang="en-US" sz="1800" b="1" dirty="0"/>
              <a:t>. Create binary image</a:t>
            </a:r>
            <a:r>
              <a:rPr lang="en-US" sz="1800" dirty="0"/>
              <a:t>: The code creates a binary image from the inverted image by setting all non-zero values to 1 using the expression 'img1[</a:t>
            </a:r>
            <a:r>
              <a:rPr lang="en-US" sz="1800" dirty="0" err="1"/>
              <a:t>Img</a:t>
            </a:r>
            <a:r>
              <a:rPr lang="en-US" sz="1800" dirty="0"/>
              <a:t> &gt; 0] = 1’.</a:t>
            </a:r>
          </a:p>
          <a:p>
            <a:pPr algn="just"/>
            <a:r>
              <a:rPr lang="en-US" sz="1800" dirty="0"/>
              <a:t>c. </a:t>
            </a:r>
            <a:r>
              <a:rPr lang="en-US" sz="1800" b="1" dirty="0"/>
              <a:t>Find connected components</a:t>
            </a:r>
            <a:r>
              <a:rPr lang="en-US" sz="1800" dirty="0"/>
              <a:t>: The code uses the </a:t>
            </a:r>
            <a:r>
              <a:rPr lang="en-US" sz="1800" dirty="0" err="1"/>
              <a:t>ndimage.label</a:t>
            </a:r>
            <a:r>
              <a:rPr lang="en-US" sz="1800" dirty="0"/>
              <a:t>() function to find connected components in the binary image. It then finds the number of unique connected components and their labels.</a:t>
            </a:r>
          </a:p>
          <a:p>
            <a:pPr algn="just"/>
            <a:r>
              <a:rPr lang="en-US" sz="1800" dirty="0"/>
              <a:t>d. </a:t>
            </a:r>
            <a:r>
              <a:rPr lang="en-US" sz="1800" b="1" dirty="0"/>
              <a:t>Count particles</a:t>
            </a:r>
            <a:r>
              <a:rPr lang="en-US" sz="1800" dirty="0"/>
              <a:t>: The code counts the number of particles along nine vertical lines and ten horizontal lines on the image</a:t>
            </a:r>
          </a:p>
          <a:p>
            <a:pPr algn="just"/>
            <a:endParaRPr lang="en-US" sz="1800" dirty="0"/>
          </a:p>
        </p:txBody>
      </p:sp>
    </p:spTree>
    <p:extLst>
      <p:ext uri="{BB962C8B-B14F-4D97-AF65-F5344CB8AC3E}">
        <p14:creationId xmlns:p14="http://schemas.microsoft.com/office/powerpoint/2010/main" val="4074503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639055C-4B46-BFE6-26CD-4EA5E742A65D}"/>
              </a:ext>
            </a:extLst>
          </p:cNvPr>
          <p:cNvSpPr txBox="1">
            <a:spLocks/>
          </p:cNvSpPr>
          <p:nvPr/>
        </p:nvSpPr>
        <p:spPr>
          <a:xfrm>
            <a:off x="103826" y="114166"/>
            <a:ext cx="11981782" cy="692245"/>
          </a:xfrm>
          <a:prstGeom prst="rect">
            <a:avLst/>
          </a:prstGeom>
          <a:solidFill>
            <a:srgbClr val="00206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chemeClr val="bg1"/>
                </a:solidFill>
              </a:rPr>
              <a:t>Steps followed in writing the code </a:t>
            </a:r>
          </a:p>
        </p:txBody>
      </p:sp>
      <p:sp>
        <p:nvSpPr>
          <p:cNvPr id="20" name="TextBox 19">
            <a:extLst>
              <a:ext uri="{FF2B5EF4-FFF2-40B4-BE49-F238E27FC236}">
                <a16:creationId xmlns:a16="http://schemas.microsoft.com/office/drawing/2014/main" id="{C1214727-EDA0-01F6-56AF-93E3402F0DE6}"/>
              </a:ext>
            </a:extLst>
          </p:cNvPr>
          <p:cNvSpPr txBox="1"/>
          <p:nvPr/>
        </p:nvSpPr>
        <p:spPr>
          <a:xfrm>
            <a:off x="5727490" y="4882320"/>
            <a:ext cx="6566310" cy="1754326"/>
          </a:xfrm>
          <a:prstGeom prst="rect">
            <a:avLst/>
          </a:prstGeom>
          <a:noFill/>
        </p:spPr>
        <p:txBody>
          <a:bodyPr wrap="square">
            <a:spAutoFit/>
          </a:bodyPr>
          <a:lstStyle/>
          <a:p>
            <a:pPr marL="285750" indent="-285750" algn="just">
              <a:buFont typeface="Wingdings" panose="05000000000000000000" pitchFamily="2" charset="2"/>
              <a:buChar char="q"/>
            </a:pPr>
            <a:r>
              <a:rPr lang="en-US" b="1" dirty="0"/>
              <a:t>Plotting of the bar graphs(Mean)  with error bar</a:t>
            </a:r>
          </a:p>
          <a:p>
            <a:pPr marL="285750" indent="-285750" algn="just">
              <a:buFont typeface="Arial" panose="020B0604020202020204" pitchFamily="34" charset="0"/>
              <a:buChar char="•"/>
            </a:pPr>
            <a:r>
              <a:rPr lang="en-US" dirty="0"/>
              <a:t>Read the CSV file into a Pandas </a:t>
            </a:r>
            <a:r>
              <a:rPr lang="en-US" dirty="0" err="1"/>
              <a:t>DataFrame</a:t>
            </a:r>
            <a:endParaRPr lang="en-US" dirty="0"/>
          </a:p>
          <a:p>
            <a:pPr marL="285750" indent="-285750" algn="just">
              <a:buFont typeface="Arial" panose="020B0604020202020204" pitchFamily="34" charset="0"/>
              <a:buChar char="•"/>
            </a:pPr>
            <a:r>
              <a:rPr lang="en-US" dirty="0"/>
              <a:t>Calculate the mean and standard deviation</a:t>
            </a:r>
          </a:p>
          <a:p>
            <a:pPr marL="285750" indent="-285750" algn="just">
              <a:buFont typeface="Arial" panose="020B0604020202020204" pitchFamily="34" charset="0"/>
              <a:buChar char="•"/>
            </a:pPr>
            <a:r>
              <a:rPr lang="en-US" dirty="0"/>
              <a:t>Define a list of colors </a:t>
            </a:r>
          </a:p>
          <a:p>
            <a:pPr marL="285750" indent="-285750" algn="just">
              <a:buFont typeface="Arial" panose="020B0604020202020204" pitchFamily="34" charset="0"/>
              <a:buChar char="•"/>
            </a:pPr>
            <a:r>
              <a:rPr lang="en-US" dirty="0"/>
              <a:t>Add the value of the standard deviation on top of each error bar</a:t>
            </a:r>
          </a:p>
          <a:p>
            <a:pPr marL="285750" indent="-285750" algn="just">
              <a:buFont typeface="Arial" panose="020B0604020202020204" pitchFamily="34" charset="0"/>
              <a:buChar char="•"/>
            </a:pPr>
            <a:r>
              <a:rPr lang="en-US" dirty="0"/>
              <a:t>Make the x-axis labels bold </a:t>
            </a:r>
            <a:r>
              <a:rPr lang="en-US" dirty="0" err="1"/>
              <a:t>etc</a:t>
            </a:r>
            <a:r>
              <a:rPr lang="en-US" dirty="0"/>
              <a:t>….</a:t>
            </a:r>
            <a:endParaRPr lang="en-GB" dirty="0"/>
          </a:p>
        </p:txBody>
      </p:sp>
      <p:pic>
        <p:nvPicPr>
          <p:cNvPr id="22" name="Picture 21">
            <a:extLst>
              <a:ext uri="{FF2B5EF4-FFF2-40B4-BE49-F238E27FC236}">
                <a16:creationId xmlns:a16="http://schemas.microsoft.com/office/drawing/2014/main" id="{0A60CBFD-713B-8C41-4742-897FBEA9DBDA}"/>
              </a:ext>
            </a:extLst>
          </p:cNvPr>
          <p:cNvPicPr>
            <a:picLocks noChangeAspect="1"/>
          </p:cNvPicPr>
          <p:nvPr/>
        </p:nvPicPr>
        <p:blipFill>
          <a:blip r:embed="rId2"/>
          <a:stretch>
            <a:fillRect/>
          </a:stretch>
        </p:blipFill>
        <p:spPr>
          <a:xfrm>
            <a:off x="6094717" y="882124"/>
            <a:ext cx="5831856" cy="3839538"/>
          </a:xfrm>
          <a:prstGeom prst="rect">
            <a:avLst/>
          </a:prstGeom>
        </p:spPr>
      </p:pic>
      <p:grpSp>
        <p:nvGrpSpPr>
          <p:cNvPr id="23" name="Group 22">
            <a:extLst>
              <a:ext uri="{FF2B5EF4-FFF2-40B4-BE49-F238E27FC236}">
                <a16:creationId xmlns:a16="http://schemas.microsoft.com/office/drawing/2014/main" id="{77346F82-5072-BF3E-ADFF-0E3AF3F70251}"/>
              </a:ext>
            </a:extLst>
          </p:cNvPr>
          <p:cNvGrpSpPr/>
          <p:nvPr/>
        </p:nvGrpSpPr>
        <p:grpSpPr>
          <a:xfrm>
            <a:off x="126124" y="859529"/>
            <a:ext cx="5900552" cy="800813"/>
            <a:chOff x="306259" y="3937659"/>
            <a:chExt cx="3903963" cy="600610"/>
          </a:xfrm>
          <a:solidFill>
            <a:srgbClr val="002060"/>
          </a:solidFill>
        </p:grpSpPr>
        <p:sp>
          <p:nvSpPr>
            <p:cNvPr id="24" name="Freeform: Shape 23">
              <a:extLst>
                <a:ext uri="{FF2B5EF4-FFF2-40B4-BE49-F238E27FC236}">
                  <a16:creationId xmlns:a16="http://schemas.microsoft.com/office/drawing/2014/main" id="{DF544852-5AB9-E6F7-3BDE-CFA4EE154B79}"/>
                </a:ext>
              </a:extLst>
            </p:cNvPr>
            <p:cNvSpPr/>
            <p:nvPr/>
          </p:nvSpPr>
          <p:spPr>
            <a:xfrm>
              <a:off x="306259" y="3937659"/>
              <a:ext cx="1501524" cy="600609"/>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0 w 1501524"/>
                <a:gd name="connsiteY5"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1524" h="600609">
                  <a:moveTo>
                    <a:pt x="0" y="0"/>
                  </a:moveTo>
                  <a:lnTo>
                    <a:pt x="1201220" y="0"/>
                  </a:lnTo>
                  <a:lnTo>
                    <a:pt x="1501524" y="300305"/>
                  </a:lnTo>
                  <a:lnTo>
                    <a:pt x="1201220" y="600609"/>
                  </a:lnTo>
                  <a:lnTo>
                    <a:pt x="0" y="600609"/>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64008" rIns="232207" bIns="64008" numCol="1" spcCol="1270" anchor="ctr" anchorCtr="0">
              <a:noAutofit/>
            </a:bodyPr>
            <a:lstStyle/>
            <a:p>
              <a:pPr algn="ctr" defTabSz="1066773">
                <a:lnSpc>
                  <a:spcPct val="90000"/>
                </a:lnSpc>
                <a:spcBef>
                  <a:spcPct val="0"/>
                </a:spcBef>
                <a:spcAft>
                  <a:spcPct val="35000"/>
                </a:spcAft>
              </a:pPr>
              <a:r>
                <a:rPr lang="en-IN" sz="2400" b="1" dirty="0">
                  <a:solidFill>
                    <a:schemeClr val="bg1"/>
                  </a:solidFill>
                </a:rPr>
                <a:t>SEM image</a:t>
              </a:r>
              <a:endParaRPr lang="en-GB" sz="2400" b="1" dirty="0">
                <a:solidFill>
                  <a:schemeClr val="bg1"/>
                </a:solidFill>
              </a:endParaRPr>
            </a:p>
          </p:txBody>
        </p:sp>
        <p:sp>
          <p:nvSpPr>
            <p:cNvPr id="25" name="Freeform: Shape 24">
              <a:extLst>
                <a:ext uri="{FF2B5EF4-FFF2-40B4-BE49-F238E27FC236}">
                  <a16:creationId xmlns:a16="http://schemas.microsoft.com/office/drawing/2014/main" id="{D21CB9FD-1543-D31A-B772-F74BB962F1B6}"/>
                </a:ext>
              </a:extLst>
            </p:cNvPr>
            <p:cNvSpPr/>
            <p:nvPr/>
          </p:nvSpPr>
          <p:spPr>
            <a:xfrm>
              <a:off x="1507478" y="3937659"/>
              <a:ext cx="1501524" cy="600609"/>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300305 w 1501524"/>
                <a:gd name="connsiteY5" fmla="*/ 300305 h 600609"/>
                <a:gd name="connsiteX6" fmla="*/ 0 w 1501524"/>
                <a:gd name="connsiteY6"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524" h="600609">
                  <a:moveTo>
                    <a:pt x="0" y="0"/>
                  </a:moveTo>
                  <a:lnTo>
                    <a:pt x="1201220" y="0"/>
                  </a:lnTo>
                  <a:lnTo>
                    <a:pt x="1501524" y="300305"/>
                  </a:lnTo>
                  <a:lnTo>
                    <a:pt x="1201220" y="600609"/>
                  </a:lnTo>
                  <a:lnTo>
                    <a:pt x="0" y="600609"/>
                  </a:lnTo>
                  <a:lnTo>
                    <a:pt x="300305" y="300305"/>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6419" tIns="64008" rIns="432409" bIns="64008" numCol="1" spcCol="1270" anchor="ctr" anchorCtr="0">
              <a:noAutofit/>
            </a:bodyPr>
            <a:lstStyle/>
            <a:p>
              <a:pPr algn="ctr" defTabSz="1066773">
                <a:lnSpc>
                  <a:spcPct val="90000"/>
                </a:lnSpc>
                <a:spcBef>
                  <a:spcPct val="0"/>
                </a:spcBef>
                <a:spcAft>
                  <a:spcPct val="35000"/>
                </a:spcAft>
              </a:pPr>
              <a:r>
                <a:rPr lang="en-IN" sz="2400" b="1" dirty="0">
                  <a:solidFill>
                    <a:schemeClr val="bg1"/>
                  </a:solidFill>
                </a:rPr>
                <a:t>ImageJ</a:t>
              </a:r>
              <a:endParaRPr lang="en-GB" sz="2400" b="1" dirty="0">
                <a:solidFill>
                  <a:schemeClr val="bg1"/>
                </a:solidFill>
              </a:endParaRPr>
            </a:p>
          </p:txBody>
        </p:sp>
        <p:sp>
          <p:nvSpPr>
            <p:cNvPr id="26" name="Freeform: Shape 25">
              <a:extLst>
                <a:ext uri="{FF2B5EF4-FFF2-40B4-BE49-F238E27FC236}">
                  <a16:creationId xmlns:a16="http://schemas.microsoft.com/office/drawing/2014/main" id="{B949FD95-52A7-F18D-5154-DB2596F94BF3}"/>
                </a:ext>
              </a:extLst>
            </p:cNvPr>
            <p:cNvSpPr/>
            <p:nvPr/>
          </p:nvSpPr>
          <p:spPr>
            <a:xfrm>
              <a:off x="2708698" y="3937659"/>
              <a:ext cx="1501524" cy="600610"/>
            </a:xfrm>
            <a:custGeom>
              <a:avLst/>
              <a:gdLst>
                <a:gd name="connsiteX0" fmla="*/ 0 w 1501524"/>
                <a:gd name="connsiteY0" fmla="*/ 0 h 600609"/>
                <a:gd name="connsiteX1" fmla="*/ 1201220 w 1501524"/>
                <a:gd name="connsiteY1" fmla="*/ 0 h 600609"/>
                <a:gd name="connsiteX2" fmla="*/ 1501524 w 1501524"/>
                <a:gd name="connsiteY2" fmla="*/ 300305 h 600609"/>
                <a:gd name="connsiteX3" fmla="*/ 1201220 w 1501524"/>
                <a:gd name="connsiteY3" fmla="*/ 600609 h 600609"/>
                <a:gd name="connsiteX4" fmla="*/ 0 w 1501524"/>
                <a:gd name="connsiteY4" fmla="*/ 600609 h 600609"/>
                <a:gd name="connsiteX5" fmla="*/ 300305 w 1501524"/>
                <a:gd name="connsiteY5" fmla="*/ 300305 h 600609"/>
                <a:gd name="connsiteX6" fmla="*/ 0 w 1501524"/>
                <a:gd name="connsiteY6" fmla="*/ 0 h 60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524" h="600609">
                  <a:moveTo>
                    <a:pt x="0" y="0"/>
                  </a:moveTo>
                  <a:lnTo>
                    <a:pt x="1201220" y="0"/>
                  </a:lnTo>
                  <a:lnTo>
                    <a:pt x="1501524" y="300305"/>
                  </a:lnTo>
                  <a:lnTo>
                    <a:pt x="1201220" y="600609"/>
                  </a:lnTo>
                  <a:lnTo>
                    <a:pt x="0" y="600609"/>
                  </a:lnTo>
                  <a:lnTo>
                    <a:pt x="300305" y="300305"/>
                  </a:lnTo>
                  <a:lnTo>
                    <a:pt x="0" y="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5751" tIns="56896" rIns="428853" bIns="56896" numCol="1" spcCol="1270" anchor="ctr" anchorCtr="0">
              <a:noAutofit/>
            </a:bodyPr>
            <a:lstStyle/>
            <a:p>
              <a:pPr algn="ctr" defTabSz="948243">
                <a:lnSpc>
                  <a:spcPct val="90000"/>
                </a:lnSpc>
                <a:spcBef>
                  <a:spcPct val="0"/>
                </a:spcBef>
                <a:spcAft>
                  <a:spcPct val="35000"/>
                </a:spcAft>
              </a:pPr>
              <a:r>
                <a:rPr lang="en-IN" sz="2400" b="1" dirty="0">
                  <a:solidFill>
                    <a:schemeClr val="tx1"/>
                  </a:solidFill>
                  <a:highlight>
                    <a:srgbClr val="FFFF00"/>
                  </a:highlight>
                </a:rPr>
                <a:t>Python</a:t>
              </a:r>
            </a:p>
            <a:p>
              <a:pPr algn="ctr" defTabSz="948243">
                <a:lnSpc>
                  <a:spcPct val="90000"/>
                </a:lnSpc>
                <a:spcBef>
                  <a:spcPct val="0"/>
                </a:spcBef>
                <a:spcAft>
                  <a:spcPct val="35000"/>
                </a:spcAft>
              </a:pPr>
              <a:r>
                <a:rPr lang="en-IN" sz="2400" b="1" dirty="0">
                  <a:solidFill>
                    <a:schemeClr val="tx1"/>
                  </a:solidFill>
                  <a:highlight>
                    <a:srgbClr val="FFFF00"/>
                  </a:highlight>
                </a:rPr>
                <a:t>code</a:t>
              </a:r>
              <a:endParaRPr lang="en-GB" sz="2400" b="1" dirty="0">
                <a:solidFill>
                  <a:schemeClr val="tx1"/>
                </a:solidFill>
                <a:highlight>
                  <a:srgbClr val="FFFF00"/>
                </a:highlight>
              </a:endParaRPr>
            </a:p>
          </p:txBody>
        </p:sp>
      </p:grpSp>
      <p:sp>
        <p:nvSpPr>
          <p:cNvPr id="28" name="TextBox 27">
            <a:extLst>
              <a:ext uri="{FF2B5EF4-FFF2-40B4-BE49-F238E27FC236}">
                <a16:creationId xmlns:a16="http://schemas.microsoft.com/office/drawing/2014/main" id="{D18EF445-EF80-8BDA-6BA4-6EDBA91B3CEA}"/>
              </a:ext>
            </a:extLst>
          </p:cNvPr>
          <p:cNvSpPr txBox="1"/>
          <p:nvPr/>
        </p:nvSpPr>
        <p:spPr>
          <a:xfrm>
            <a:off x="103826" y="1919945"/>
            <a:ext cx="6094562" cy="2585323"/>
          </a:xfrm>
          <a:prstGeom prst="rect">
            <a:avLst/>
          </a:prstGeom>
          <a:noFill/>
        </p:spPr>
        <p:txBody>
          <a:bodyPr wrap="square">
            <a:spAutoFit/>
          </a:bodyPr>
          <a:lstStyle/>
          <a:p>
            <a:r>
              <a:rPr lang="en-US" dirty="0"/>
              <a:t>f. </a:t>
            </a:r>
            <a:r>
              <a:rPr lang="en-US" b="1" dirty="0"/>
              <a:t>Plot image</a:t>
            </a:r>
            <a:r>
              <a:rPr lang="en-US" dirty="0"/>
              <a:t>: The code plots the image and the lines used to count particles using the </a:t>
            </a:r>
            <a:r>
              <a:rPr lang="en-US" dirty="0" err="1"/>
              <a:t>matplotlib.pyplot</a:t>
            </a:r>
            <a:r>
              <a:rPr lang="en-US" dirty="0"/>
              <a:t> library. It saves the image to the output folder using the filename of the original image file.</a:t>
            </a:r>
          </a:p>
          <a:p>
            <a:r>
              <a:rPr lang="en-US" dirty="0"/>
              <a:t>g. </a:t>
            </a:r>
            <a:r>
              <a:rPr lang="en-US" b="1" dirty="0"/>
              <a:t>Write data to CSV file</a:t>
            </a:r>
            <a:r>
              <a:rPr lang="en-US" dirty="0"/>
              <a:t>: The code writes the filename, mean, standard deviation, and the array of number of particles to the CSV file.</a:t>
            </a:r>
          </a:p>
          <a:p>
            <a:r>
              <a:rPr lang="en-US" dirty="0"/>
              <a:t>h. </a:t>
            </a:r>
            <a:r>
              <a:rPr lang="en-US" b="1" dirty="0"/>
              <a:t>Clear figure</a:t>
            </a:r>
            <a:r>
              <a:rPr lang="en-US" dirty="0"/>
              <a:t>: The code clears the </a:t>
            </a:r>
            <a:r>
              <a:rPr lang="en-US" dirty="0" err="1"/>
              <a:t>matplotlib.pyplot</a:t>
            </a:r>
            <a:r>
              <a:rPr lang="en-US" dirty="0"/>
              <a:t> figure to prepare for the next image.</a:t>
            </a:r>
          </a:p>
        </p:txBody>
      </p:sp>
    </p:spTree>
    <p:extLst>
      <p:ext uri="{BB962C8B-B14F-4D97-AF65-F5344CB8AC3E}">
        <p14:creationId xmlns:p14="http://schemas.microsoft.com/office/powerpoint/2010/main" val="588269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1453</TotalTime>
  <Words>2186</Words>
  <Application>Microsoft Office PowerPoint</Application>
  <PresentationFormat>Widescreen</PresentationFormat>
  <Paragraphs>160</Paragraphs>
  <Slides>22</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Calibri Light</vt:lpstr>
      <vt:lpstr>Noto Sans Symbols</vt:lpstr>
      <vt:lpstr>Times New Roman</vt:lpstr>
      <vt:lpstr>Wingdings</vt:lpstr>
      <vt:lpstr>Office Theme</vt:lpstr>
      <vt:lpstr>1_Office Theme</vt:lpstr>
      <vt:lpstr>PowerPoint Presentation</vt:lpstr>
      <vt:lpstr>PowerPoint Presentation</vt:lpstr>
      <vt:lpstr>Surface Composites</vt:lpstr>
      <vt:lpstr>Microstructure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 Mohanty</dc:creator>
  <cp:lastModifiedBy>Ankita Mohanty</cp:lastModifiedBy>
  <cp:revision>140</cp:revision>
  <dcterms:created xsi:type="dcterms:W3CDTF">2023-05-01T18:51:23Z</dcterms:created>
  <dcterms:modified xsi:type="dcterms:W3CDTF">2023-05-06T05:57:24Z</dcterms:modified>
</cp:coreProperties>
</file>